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8" r:id="rId3"/>
    <p:sldId id="264" r:id="rId4"/>
    <p:sldId id="265" r:id="rId5"/>
    <p:sldId id="276" r:id="rId6"/>
    <p:sldId id="266" r:id="rId7"/>
    <p:sldId id="268" r:id="rId8"/>
    <p:sldId id="277" r:id="rId9"/>
    <p:sldId id="294" r:id="rId10"/>
    <p:sldId id="295" r:id="rId11"/>
    <p:sldId id="296" r:id="rId12"/>
    <p:sldId id="290" r:id="rId13"/>
    <p:sldId id="289" r:id="rId14"/>
    <p:sldId id="288" r:id="rId15"/>
    <p:sldId id="280" r:id="rId16"/>
    <p:sldId id="281" r:id="rId17"/>
    <p:sldId id="282" r:id="rId18"/>
    <p:sldId id="278" r:id="rId19"/>
    <p:sldId id="269" r:id="rId20"/>
    <p:sldId id="291" r:id="rId21"/>
    <p:sldId id="292" r:id="rId22"/>
    <p:sldId id="275" r:id="rId23"/>
    <p:sldId id="284" r:id="rId24"/>
    <p:sldId id="279" r:id="rId25"/>
    <p:sldId id="285" r:id="rId26"/>
    <p:sldId id="270" r:id="rId27"/>
    <p:sldId id="283" r:id="rId28"/>
    <p:sldId id="286" r:id="rId29"/>
    <p:sldId id="293" r:id="rId30"/>
    <p:sldId id="272" r:id="rId31"/>
    <p:sldId id="273" r:id="rId32"/>
    <p:sldId id="261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929"/>
    <a:srgbClr val="413247"/>
    <a:srgbClr val="191A2A"/>
    <a:srgbClr val="854C67"/>
    <a:srgbClr val="7F7F7F"/>
    <a:srgbClr val="ECD691"/>
    <a:srgbClr val="9DC3E6"/>
    <a:srgbClr val="BF9000"/>
    <a:srgbClr val="E3C880"/>
    <a:srgbClr val="594C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4660"/>
  </p:normalViewPr>
  <p:slideViewPr>
    <p:cSldViewPr showGuides="1">
      <p:cViewPr>
        <p:scale>
          <a:sx n="100" d="100"/>
          <a:sy n="100" d="100"/>
        </p:scale>
        <p:origin x="2232" y="4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DA3C7-EAF8-4F84-8C98-E9E03C690D3C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2EDF2-45A7-4566-9AE6-3D17D984E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303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047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375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547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217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726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617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908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587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865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167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375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372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477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41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557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421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115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1483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489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0658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965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474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884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363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007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145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195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994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29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 flip="none" rotWithShape="1">
          <a:gsLst>
            <a:gs pos="36000">
              <a:srgbClr val="221A42"/>
            </a:gs>
            <a:gs pos="100000">
              <a:srgbClr val="854C67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 userDrawn="1"/>
        </p:nvSpPr>
        <p:spPr>
          <a:xfrm flipV="1">
            <a:off x="3354011" y="113089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 userDrawn="1"/>
        </p:nvSpPr>
        <p:spPr>
          <a:xfrm flipV="1">
            <a:off x="8466579" y="1844824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 userDrawn="1"/>
        </p:nvSpPr>
        <p:spPr>
          <a:xfrm flipV="1">
            <a:off x="6954411" y="437125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 userDrawn="1"/>
        </p:nvSpPr>
        <p:spPr>
          <a:xfrm flipV="1">
            <a:off x="3347864" y="5517232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 userDrawn="1"/>
        </p:nvSpPr>
        <p:spPr>
          <a:xfrm flipV="1">
            <a:off x="539552" y="4299243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 userDrawn="1"/>
        </p:nvSpPr>
        <p:spPr>
          <a:xfrm flipV="1">
            <a:off x="2626023" y="3184923"/>
            <a:ext cx="3905250" cy="2196702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</a:srgbClr>
              </a:gs>
              <a:gs pos="76000">
                <a:srgbClr val="AC665F">
                  <a:alpha val="0"/>
                </a:srgbClr>
              </a:gs>
            </a:gsLst>
            <a:lin ang="5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" name="원호 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1526468"/>
              <a:gd name="adj2" fmla="val 2084358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7816" y="3007625"/>
            <a:ext cx="5261664" cy="842750"/>
          </a:xfrm>
          <a:noFill/>
        </p:spPr>
        <p:txBody>
          <a:bodyPr anchor="ctr">
            <a:normAutofit/>
          </a:bodyPr>
          <a:lstStyle>
            <a:lvl1pPr algn="dist">
              <a:lnSpc>
                <a:spcPct val="100000"/>
              </a:lnSpc>
              <a:defRPr sz="36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4679" y="2616236"/>
            <a:ext cx="2783842" cy="369714"/>
          </a:xfrm>
        </p:spPr>
        <p:txBody>
          <a:bodyPr>
            <a:noAutofit/>
          </a:bodyPr>
          <a:lstStyle>
            <a:lvl1pPr marL="0" indent="0" algn="dist">
              <a:lnSpc>
                <a:spcPct val="100000"/>
              </a:lnSpc>
              <a:buNone/>
              <a:defRPr sz="14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FREE TEMPLATE</a:t>
            </a:r>
            <a:endParaRPr 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200400" y="3894820"/>
            <a:ext cx="2743200" cy="313592"/>
          </a:xfrm>
        </p:spPr>
        <p:txBody>
          <a:bodyPr>
            <a:normAutofit/>
          </a:bodyPr>
          <a:lstStyle>
            <a:lvl1pPr marL="0" indent="0" algn="dist">
              <a:buNone/>
              <a:defRPr sz="12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/>
              <a:t>RELEASED</a:t>
            </a:r>
          </a:p>
        </p:txBody>
      </p:sp>
      <p:sp>
        <p:nvSpPr>
          <p:cNvPr id="21" name="내용 개체 틀 20"/>
          <p:cNvSpPr>
            <a:spLocks noGrp="1"/>
          </p:cNvSpPr>
          <p:nvPr>
            <p:ph sz="quarter" idx="11" hasCustomPrompt="1"/>
          </p:nvPr>
        </p:nvSpPr>
        <p:spPr>
          <a:xfrm>
            <a:off x="3389909" y="6337968"/>
            <a:ext cx="2367954" cy="28733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lIns="216000" tIns="0" rIns="216000" bIns="0" rtlCol="0" anchor="ctr">
            <a:normAutofit/>
          </a:bodyPr>
          <a:lstStyle>
            <a:lvl1pPr algn="dist">
              <a:defRPr lang="ko-KR" altLang="en-US" sz="1000" b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 indent="0" algn="dist">
              <a:buNone/>
            </a:pPr>
            <a:r>
              <a:rPr lang="en-US" altLang="ko-KR" dirty="0"/>
              <a:t>ADSTORE.TISTORY.COM</a:t>
            </a:r>
            <a:endParaRPr lang="ko-KR" altLang="en-US" dirty="0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4469111" y="6279419"/>
            <a:ext cx="205778" cy="410016"/>
            <a:chOff x="3350134" y="6333240"/>
            <a:chExt cx="2341660" cy="29580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3350134" y="63332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3350134" y="66290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원호 30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3839032"/>
              <a:gd name="adj2" fmla="val 1005399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원호 3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307809"/>
              <a:gd name="adj2" fmla="val 3434644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529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모서리가 둥근 직사각형 91"/>
          <p:cNvSpPr/>
          <p:nvPr userDrawn="1"/>
        </p:nvSpPr>
        <p:spPr>
          <a:xfrm>
            <a:off x="3273301" y="190335"/>
            <a:ext cx="2592666" cy="5771117"/>
          </a:xfrm>
          <a:prstGeom prst="roundRect">
            <a:avLst>
              <a:gd name="adj" fmla="val 2016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rgbClr val="FCE28B">
                  <a:alpha val="82000"/>
                  <a:lumMod val="20000"/>
                  <a:lumOff val="8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30476" y="2762250"/>
            <a:ext cx="2078316" cy="2880222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kern="1200" dirty="0" smtClean="0"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273301" y="6362702"/>
            <a:ext cx="259266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ADSTORE.TISTORY.COM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167" y="910710"/>
            <a:ext cx="1846370" cy="37451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defRPr lang="en-US" altLang="en-US" sz="1200" b="0" kern="120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854C6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 flipV="1">
            <a:off x="1043608" y="588139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 userDrawn="1"/>
        </p:nvSpPr>
        <p:spPr>
          <a:xfrm flipV="1">
            <a:off x="7566778" y="865590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 userDrawn="1"/>
        </p:nvSpPr>
        <p:spPr>
          <a:xfrm flipV="1">
            <a:off x="6021609" y="571890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 flipV="1">
            <a:off x="3915863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 userDrawn="1"/>
        </p:nvSpPr>
        <p:spPr>
          <a:xfrm flipV="1">
            <a:off x="1749924" y="1100179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 userDrawn="1"/>
        </p:nvSpPr>
        <p:spPr>
          <a:xfrm flipV="1">
            <a:off x="1059784" y="6272880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 userDrawn="1"/>
        </p:nvGrpSpPr>
        <p:grpSpPr>
          <a:xfrm rot="9000000">
            <a:off x="6547841" y="2681770"/>
            <a:ext cx="2192025" cy="3211299"/>
            <a:chOff x="1112615" y="3130979"/>
            <a:chExt cx="1462261" cy="2142202"/>
          </a:xfrm>
        </p:grpSpPr>
        <p:sp>
          <p:nvSpPr>
            <p:cNvPr id="69" name="타원 68"/>
            <p:cNvSpPr/>
            <p:nvPr userDrawn="1"/>
          </p:nvSpPr>
          <p:spPr>
            <a:xfrm flipV="1">
              <a:off x="2513001" y="3345923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 userDrawn="1"/>
          </p:nvSpPr>
          <p:spPr>
            <a:xfrm flipV="1">
              <a:off x="1577008" y="31309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 userDrawn="1"/>
          </p:nvSpPr>
          <p:spPr>
            <a:xfrm flipV="1">
              <a:off x="2254465" y="374776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 userDrawn="1"/>
          </p:nvSpPr>
          <p:spPr>
            <a:xfrm flipV="1">
              <a:off x="2558719" y="5118474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타원 42"/>
          <p:cNvSpPr/>
          <p:nvPr userDrawn="1"/>
        </p:nvSpPr>
        <p:spPr>
          <a:xfrm flipV="1">
            <a:off x="3955814" y="1655033"/>
            <a:ext cx="18815" cy="18815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원호 51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 w="sm" len="sm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원호 53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원호 76"/>
          <p:cNvSpPr/>
          <p:nvPr userDrawn="1"/>
        </p:nvSpPr>
        <p:spPr>
          <a:xfrm flipV="1">
            <a:off x="3994148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559178"/>
            <a:ext cx="205778" cy="3602900"/>
            <a:chOff x="3350134" y="5992301"/>
            <a:chExt cx="2341660" cy="28087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5992301"/>
              <a:ext cx="2341660" cy="0"/>
            </a:xfrm>
            <a:prstGeom prst="line">
              <a:avLst/>
            </a:prstGeom>
            <a:ln w="12700" cap="rnd" cmpd="sng">
              <a:solidFill>
                <a:srgbClr val="854C67"/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0476" y="1931282"/>
            <a:ext cx="2078316" cy="47466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400" b="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87" name="타원 86"/>
          <p:cNvSpPr/>
          <p:nvPr userDrawn="1"/>
        </p:nvSpPr>
        <p:spPr>
          <a:xfrm flipV="1">
            <a:off x="1202750" y="2436014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 userDrawn="1"/>
        </p:nvGrpSpPr>
        <p:grpSpPr>
          <a:xfrm>
            <a:off x="539552" y="4893383"/>
            <a:ext cx="1582819" cy="506641"/>
            <a:chOff x="6165917" y="540907"/>
            <a:chExt cx="1582819" cy="506641"/>
          </a:xfrm>
        </p:grpSpPr>
        <p:sp>
          <p:nvSpPr>
            <p:cNvPr id="88" name="타원 87"/>
            <p:cNvSpPr/>
            <p:nvPr userDrawn="1"/>
          </p:nvSpPr>
          <p:spPr>
            <a:xfrm flipV="1">
              <a:off x="7084507" y="5409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 userDrawn="1"/>
          </p:nvSpPr>
          <p:spPr>
            <a:xfrm flipV="1">
              <a:off x="7719178" y="10179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 userDrawn="1"/>
          </p:nvSpPr>
          <p:spPr>
            <a:xfrm flipV="1">
              <a:off x="6165917" y="7242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/>
          <p:cNvGrpSpPr/>
          <p:nvPr userDrawn="1"/>
        </p:nvGrpSpPr>
        <p:grpSpPr>
          <a:xfrm rot="9000000">
            <a:off x="3663917" y="533841"/>
            <a:ext cx="2314087" cy="1440555"/>
            <a:chOff x="1112615" y="4589898"/>
            <a:chExt cx="1543684" cy="960966"/>
          </a:xfrm>
        </p:grpSpPr>
        <p:sp>
          <p:nvSpPr>
            <p:cNvPr id="96" name="타원 95"/>
            <p:cNvSpPr/>
            <p:nvPr userDrawn="1"/>
          </p:nvSpPr>
          <p:spPr>
            <a:xfrm flipV="1">
              <a:off x="2640142" y="55347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98" name="타원 97"/>
            <p:cNvSpPr/>
            <p:nvPr userDrawn="1"/>
          </p:nvSpPr>
          <p:spPr>
            <a:xfrm flipV="1">
              <a:off x="1795443" y="4589898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0" name="타원 99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138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28734" y="2878158"/>
            <a:ext cx="2078316" cy="3034488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528734" y="6362702"/>
            <a:ext cx="207831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ADSTORE.TISTORY.COM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9910" y="910710"/>
            <a:ext cx="2122700" cy="3745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 flipV="1">
            <a:off x="3907771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 userDrawn="1"/>
        </p:nvSpPr>
        <p:spPr>
          <a:xfrm flipV="1">
            <a:off x="3947722" y="1655033"/>
            <a:ext cx="18815" cy="18815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2" name="원호 51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3" name="원호 52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4" name="원호 53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77" name="원호 76"/>
          <p:cNvSpPr/>
          <p:nvPr userDrawn="1"/>
        </p:nvSpPr>
        <p:spPr>
          <a:xfrm flipV="1">
            <a:off x="3992406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636912"/>
            <a:ext cx="205778" cy="3525166"/>
            <a:chOff x="3350134" y="6052901"/>
            <a:chExt cx="2341660" cy="27481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605290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2842" y="1934040"/>
            <a:ext cx="2078316" cy="474662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ko-KR" altLang="en-US" sz="1400" b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pPr marL="0" lvl="0" indent="0" algn="dist">
              <a:lnSpc>
                <a:spcPct val="100000"/>
              </a:lnSpc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539552" y="533841"/>
            <a:ext cx="8200314" cy="5795921"/>
            <a:chOff x="539552" y="533841"/>
            <a:chExt cx="8200314" cy="5795921"/>
          </a:xfrm>
        </p:grpSpPr>
        <p:sp>
          <p:nvSpPr>
            <p:cNvPr id="40" name="타원 39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45" name="타원 44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69" name="타원 68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7" name="타원 86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88" name="타원 87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96" name="타원 9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98" name="타원 97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00" name="타원 99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78" name="직선 연결선 77"/>
          <p:cNvCxnSpPr/>
          <p:nvPr userDrawn="1"/>
        </p:nvCxnSpPr>
        <p:spPr>
          <a:xfrm flipH="1" flipV="1">
            <a:off x="2337162" y="4607411"/>
            <a:ext cx="628472" cy="375105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35459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gradFill>
          <a:gsLst>
            <a:gs pos="100000">
              <a:srgbClr val="854C67"/>
            </a:gs>
            <a:gs pos="34000">
              <a:srgbClr val="221A4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FEEL</a:t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THE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9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FEEL</a:t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THE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398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733623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052736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1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/>
          </a:p>
          <a:p>
            <a:pPr marL="0" lvl="0" algn="ctr"/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7394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15000"/>
              </a:schemeClr>
            </a:solidFill>
            <a:bevel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18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62493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0707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ADSTORE.TISTORY.COM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76486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61411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2033404"/>
            <a:ext cx="6896100" cy="4419931"/>
          </a:xfrm>
          <a:prstGeom prst="roundRect">
            <a:avLst>
              <a:gd name="adj" fmla="val 16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/>
          </a:p>
          <a:p>
            <a:pPr marL="0" lvl="0" algn="ctr"/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8410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2898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cxnSp>
        <p:nvCxnSpPr>
          <p:cNvPr id="35" name="직선 연결선 34"/>
          <p:cNvCxnSpPr/>
          <p:nvPr userDrawn="1"/>
        </p:nvCxnSpPr>
        <p:spPr>
          <a:xfrm>
            <a:off x="3656347" y="6669360"/>
            <a:ext cx="4011997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456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342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124744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85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2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27538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-1532" y="1228724"/>
            <a:ext cx="4584229" cy="56292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85608" y="6568821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ADSTORE.TISTORY.COM</a:t>
            </a:r>
            <a:endParaRPr 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323528" y="1985405"/>
            <a:ext cx="3995119" cy="35877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9" name="내용 개체 틀 46"/>
          <p:cNvSpPr>
            <a:spLocks noGrp="1"/>
          </p:cNvSpPr>
          <p:nvPr>
            <p:ph sz="quarter" idx="16"/>
          </p:nvPr>
        </p:nvSpPr>
        <p:spPr>
          <a:xfrm>
            <a:off x="4572000" y="1228724"/>
            <a:ext cx="4572000" cy="5629275"/>
          </a:xfrm>
          <a:prstGeom prst="roundRect">
            <a:avLst>
              <a:gd name="adj" fmla="val 0"/>
            </a:avLst>
          </a:prstGeom>
          <a:solidFill>
            <a:srgbClr val="382F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dist">
              <a:lnSpc>
                <a:spcPct val="100000"/>
              </a:lnSpc>
              <a:buNone/>
              <a:defRPr lang="en-US" altLang="ko-KR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sp>
        <p:nvSpPr>
          <p:cNvPr id="40" name="텍스트 개체 틀 69"/>
          <p:cNvSpPr>
            <a:spLocks noGrp="1"/>
          </p:cNvSpPr>
          <p:nvPr>
            <p:ph type="body" sz="quarter" idx="17"/>
          </p:nvPr>
        </p:nvSpPr>
        <p:spPr>
          <a:xfrm>
            <a:off x="4929821" y="1985405"/>
            <a:ext cx="3995119" cy="358775"/>
          </a:xfrm>
        </p:spPr>
        <p:txBody>
          <a:bodyPr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69182" y="6568821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373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DDEDC-57D4-4B77-A8D2-16C034F2741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6966" y="-594"/>
            <a:ext cx="914479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9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7" r:id="rId4"/>
    <p:sldLayoutId id="2147483666" r:id="rId5"/>
    <p:sldLayoutId id="2147483663" r:id="rId6"/>
    <p:sldLayoutId id="2147483671" r:id="rId7"/>
    <p:sldLayoutId id="2147483670" r:id="rId8"/>
    <p:sldLayoutId id="2147483668" r:id="rId9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m.cafe.daum.net/GuardianTales/AgPt/4746" TargetMode="External"/><Relationship Id="rId3" Type="http://schemas.openxmlformats.org/officeDocument/2006/relationships/hyperlink" Target="https://namu.wiki/w/Stardew%20Valley" TargetMode="External"/><Relationship Id="rId7" Type="http://schemas.openxmlformats.org/officeDocument/2006/relationships/hyperlink" Target="https://m.gamemeca.com/view.php?gid=453665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olden-game.tistory.com/m/254" TargetMode="External"/><Relationship Id="rId5" Type="http://schemas.openxmlformats.org/officeDocument/2006/relationships/hyperlink" Target="https://dpg.danawa.com/bbs/view?boardSeq=244&amp;listSeq=4044271&amp;past=Y" TargetMode="External"/><Relationship Id="rId4" Type="http://schemas.openxmlformats.org/officeDocument/2006/relationships/hyperlink" Target="https://cafe.daum.net/GuardianTales/ARz6/141195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600"/>
              <a:t>TOKEN OF STAR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400" dirty="0"/>
              <a:t>JUST HEALING</a:t>
            </a:r>
            <a:br>
              <a:rPr lang="en-US" altLang="ko-KR" sz="1400" dirty="0"/>
            </a:br>
            <a:br>
              <a:rPr lang="en-US" altLang="ko-KR" sz="1600" dirty="0"/>
            </a:b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1200" dirty="0"/>
              <a:t>COLLECT ALL STARS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prstGeom prst="roundRect">
            <a:avLst>
              <a:gd name="adj" fmla="val 0"/>
            </a:avLst>
          </a:prstGeom>
        </p:spPr>
        <p:txBody>
          <a:bodyPr>
            <a:normAutofit/>
          </a:bodyPr>
          <a:lstStyle/>
          <a:p>
            <a:r>
              <a:rPr lang="ko-KR" altLang="en-US" dirty="0"/>
              <a:t>별을 모아 진실을 향해서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6165644C-EE97-97A1-B52D-618B640BA74E}"/>
              </a:ext>
            </a:extLst>
          </p:cNvPr>
          <p:cNvSpPr txBox="1">
            <a:spLocks/>
          </p:cNvSpPr>
          <p:nvPr/>
        </p:nvSpPr>
        <p:spPr>
          <a:xfrm>
            <a:off x="6516216" y="6544408"/>
            <a:ext cx="2627784" cy="3135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/>
              <a:t>작성자</a:t>
            </a:r>
            <a:r>
              <a:rPr lang="en-US" altLang="ko-KR" sz="1200" dirty="0"/>
              <a:t>: 2018180033 </a:t>
            </a:r>
            <a:r>
              <a:rPr lang="ko-KR" altLang="en-US" sz="1200" dirty="0"/>
              <a:t>이세철</a:t>
            </a:r>
          </a:p>
        </p:txBody>
      </p:sp>
    </p:spTree>
    <p:extLst>
      <p:ext uri="{BB962C8B-B14F-4D97-AF65-F5344CB8AC3E}">
        <p14:creationId xmlns:p14="http://schemas.microsoft.com/office/powerpoint/2010/main" val="2578354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조작키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5" name="내용 개체 틀 6">
            <a:extLst>
              <a:ext uri="{FF2B5EF4-FFF2-40B4-BE49-F238E27FC236}">
                <a16:creationId xmlns:a16="http://schemas.microsoft.com/office/drawing/2014/main" id="{ADAD5585-FDB5-870C-3E3A-3A8A100404DE}"/>
              </a:ext>
            </a:extLst>
          </p:cNvPr>
          <p:cNvSpPr txBox="1">
            <a:spLocks/>
          </p:cNvSpPr>
          <p:nvPr/>
        </p:nvSpPr>
        <p:spPr>
          <a:xfrm>
            <a:off x="1291243" y="3576576"/>
            <a:ext cx="6561512" cy="1981298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ESC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내 일시정지하는 키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옵션 설정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종료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사운드 설정의 목차 출력한다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1~6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숫자 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내 하단에 표시된 간이 인벤토리의 아이템을 사용하는 키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숫자 슬롯에 아무것도 없는 경우 눌러도 아무런 이벤트가 발생하지 않는다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Tab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 투명화 지도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출력하는 키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On/Off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형식으로 누를 때마다 출력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 꺼짐 상태가 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2DCB8B-4138-C6AF-695A-BC639C8D0A70}"/>
              </a:ext>
            </a:extLst>
          </p:cNvPr>
          <p:cNvGrpSpPr/>
          <p:nvPr/>
        </p:nvGrpSpPr>
        <p:grpSpPr>
          <a:xfrm>
            <a:off x="1291241" y="2420888"/>
            <a:ext cx="6561513" cy="1008112"/>
            <a:chOff x="1291241" y="2420888"/>
            <a:chExt cx="6561513" cy="100811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CCB128F-F748-7E0D-E05C-00FB34E0E57C}"/>
                </a:ext>
              </a:extLst>
            </p:cNvPr>
            <p:cNvSpPr/>
            <p:nvPr/>
          </p:nvSpPr>
          <p:spPr>
            <a:xfrm>
              <a:off x="1771534" y="2647218"/>
              <a:ext cx="725522" cy="554236"/>
            </a:xfrm>
            <a:prstGeom prst="roundRect">
              <a:avLst/>
            </a:prstGeom>
            <a:noFill/>
            <a:ln w="412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ESC</a:t>
              </a:r>
              <a:endPara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8E8FE18-D02E-B69D-4809-F0FEA0D32B14}"/>
                </a:ext>
              </a:extLst>
            </p:cNvPr>
            <p:cNvSpPr/>
            <p:nvPr/>
          </p:nvSpPr>
          <p:spPr>
            <a:xfrm>
              <a:off x="6646944" y="2654592"/>
              <a:ext cx="725522" cy="554236"/>
            </a:xfrm>
            <a:prstGeom prst="roundRect">
              <a:avLst/>
            </a:prstGeom>
            <a:noFill/>
            <a:ln w="412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Tab</a:t>
              </a:r>
              <a:endPara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98548D7-EB30-B5BE-AC46-D2B753FAFD87}"/>
                </a:ext>
              </a:extLst>
            </p:cNvPr>
            <p:cNvGrpSpPr/>
            <p:nvPr/>
          </p:nvGrpSpPr>
          <p:grpSpPr>
            <a:xfrm>
              <a:off x="3059832" y="2685745"/>
              <a:ext cx="3106825" cy="478397"/>
              <a:chOff x="2161823" y="2390757"/>
              <a:chExt cx="3106825" cy="478397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7FBE22ED-3FA5-CF40-C8CF-2009CFC84D0B}"/>
                  </a:ext>
                </a:extLst>
              </p:cNvPr>
              <p:cNvSpPr/>
              <p:nvPr/>
            </p:nvSpPr>
            <p:spPr>
              <a:xfrm>
                <a:off x="2161823" y="2410480"/>
                <a:ext cx="440425" cy="458674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044B3FC-C7FA-F278-06F0-82A1355576E8}"/>
                  </a:ext>
                </a:extLst>
              </p:cNvPr>
              <p:cNvSpPr/>
              <p:nvPr/>
            </p:nvSpPr>
            <p:spPr>
              <a:xfrm>
                <a:off x="2695103" y="2410480"/>
                <a:ext cx="440425" cy="458674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82D83538-67DC-D9ED-73BF-EF4010C7D3CE}"/>
                  </a:ext>
                </a:extLst>
              </p:cNvPr>
              <p:cNvSpPr/>
              <p:nvPr/>
            </p:nvSpPr>
            <p:spPr>
              <a:xfrm>
                <a:off x="3228383" y="2410480"/>
                <a:ext cx="440425" cy="458674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endPara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A4374D22-43F4-DF5E-37D7-BF1735295DD7}"/>
                  </a:ext>
                </a:extLst>
              </p:cNvPr>
              <p:cNvSpPr/>
              <p:nvPr/>
            </p:nvSpPr>
            <p:spPr>
              <a:xfrm>
                <a:off x="3761663" y="2407385"/>
                <a:ext cx="440425" cy="458674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</a:t>
                </a:r>
                <a:endPara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4184C459-79A1-63DC-7036-A11F572E6BAA}"/>
                  </a:ext>
                </a:extLst>
              </p:cNvPr>
              <p:cNvSpPr/>
              <p:nvPr/>
            </p:nvSpPr>
            <p:spPr>
              <a:xfrm>
                <a:off x="4294943" y="2400011"/>
                <a:ext cx="440425" cy="458674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</a:t>
                </a:r>
                <a:endPara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6FFD68BB-635D-ED6B-8EB1-F8C72AFB275E}"/>
                  </a:ext>
                </a:extLst>
              </p:cNvPr>
              <p:cNvSpPr/>
              <p:nvPr/>
            </p:nvSpPr>
            <p:spPr>
              <a:xfrm>
                <a:off x="4828223" y="2390757"/>
                <a:ext cx="440425" cy="458674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6</a:t>
                </a:r>
                <a:endPara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DF579C-6FB4-74F5-539F-506724265B48}"/>
                </a:ext>
              </a:extLst>
            </p:cNvPr>
            <p:cNvSpPr/>
            <p:nvPr/>
          </p:nvSpPr>
          <p:spPr>
            <a:xfrm>
              <a:off x="1291241" y="2420888"/>
              <a:ext cx="6561513" cy="1008112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47FDA969-F154-23C7-29A1-B6D7D4CAAE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5BBABF-BB43-8469-9B7A-8F3B7C72BB07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395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조작키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765E0F2-0754-6E74-DF91-1E15611E2302}"/>
              </a:ext>
            </a:extLst>
          </p:cNvPr>
          <p:cNvSpPr/>
          <p:nvPr/>
        </p:nvSpPr>
        <p:spPr>
          <a:xfrm>
            <a:off x="1633755" y="2646431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E51F865-E5DF-6326-8C7E-77BBF0487111}"/>
              </a:ext>
            </a:extLst>
          </p:cNvPr>
          <p:cNvSpPr/>
          <p:nvPr/>
        </p:nvSpPr>
        <p:spPr>
          <a:xfrm>
            <a:off x="2881458" y="2646431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B0418D-F87F-C7D3-5115-8AE59B73A36E}"/>
              </a:ext>
            </a:extLst>
          </p:cNvPr>
          <p:cNvSpPr/>
          <p:nvPr/>
        </p:nvSpPr>
        <p:spPr>
          <a:xfrm>
            <a:off x="4287261" y="2646431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72DE669-7A3C-17CA-8378-AEF7311E2490}"/>
              </a:ext>
            </a:extLst>
          </p:cNvPr>
          <p:cNvSpPr/>
          <p:nvPr/>
        </p:nvSpPr>
        <p:spPr>
          <a:xfrm>
            <a:off x="5693064" y="2646431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BC39F04-8DD0-B768-73E3-57EA3EC20678}"/>
              </a:ext>
            </a:extLst>
          </p:cNvPr>
          <p:cNvSpPr/>
          <p:nvPr/>
        </p:nvSpPr>
        <p:spPr>
          <a:xfrm>
            <a:off x="6940771" y="2646431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5F71DF-5B8F-F4AD-AA81-29D95142AC2B}"/>
              </a:ext>
            </a:extLst>
          </p:cNvPr>
          <p:cNvSpPr/>
          <p:nvPr/>
        </p:nvSpPr>
        <p:spPr>
          <a:xfrm>
            <a:off x="1291242" y="2424578"/>
            <a:ext cx="6561512" cy="1004422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내용 개체 틀 6">
            <a:extLst>
              <a:ext uri="{FF2B5EF4-FFF2-40B4-BE49-F238E27FC236}">
                <a16:creationId xmlns:a16="http://schemas.microsoft.com/office/drawing/2014/main" id="{F813CDB0-657A-8468-DFF3-C5DC50A5144D}"/>
              </a:ext>
            </a:extLst>
          </p:cNvPr>
          <p:cNvSpPr txBox="1">
            <a:spLocks/>
          </p:cNvSpPr>
          <p:nvPr/>
        </p:nvSpPr>
        <p:spPr>
          <a:xfrm>
            <a:off x="1291241" y="3576575"/>
            <a:ext cx="6561512" cy="2995590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퀘스트 목록을 출력하는 키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중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완료 퀘스트 별로 필수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호감도 퀘스트로 나뉘는 목차를 보여준다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상태 창 출력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스테이터스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커스터마이징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레벨 등의 정보를 볼 수 있는 창을 출력한다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인벤토리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플레이어가 사용하는 인벤토리를 열어 갖고 있는 아이템을 볼 수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스페이스 바가 하지 않는 상호작용에 대한 키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음식 먹기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숨겨진 아이템 찾기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농활 활동에 대한 상호작용으로 사용된다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미니 맵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NPC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들의 현재 위치 출력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플레이어가 속한 월드의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위치와 해당 월드의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위치를 출력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그렇지 않은 경우 지도만 표시한다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574DD21B-26A5-BC47-799F-54233AE673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8A50AF5-0AAB-36D5-BFA3-D18B16B70947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796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12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2.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인 게임 예시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DD6CE3C-A31B-1813-2CEB-AB2DEE0D9AF5}"/>
              </a:ext>
            </a:extLst>
          </p:cNvPr>
          <p:cNvGrpSpPr/>
          <p:nvPr/>
        </p:nvGrpSpPr>
        <p:grpSpPr>
          <a:xfrm>
            <a:off x="431540" y="2457068"/>
            <a:ext cx="5832648" cy="3780244"/>
            <a:chOff x="0" y="0"/>
            <a:chExt cx="9128538" cy="4688834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35C12C3D-CE2F-681C-5FC2-181CCC5E6BEB}"/>
                </a:ext>
              </a:extLst>
            </p:cNvPr>
            <p:cNvGrpSpPr/>
            <p:nvPr/>
          </p:nvGrpSpPr>
          <p:grpSpPr>
            <a:xfrm>
              <a:off x="0" y="452"/>
              <a:ext cx="9128538" cy="4688382"/>
              <a:chOff x="0" y="452"/>
              <a:chExt cx="9128538" cy="4688382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6B719B16-0EDB-BE6E-2F5F-50473CD39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944" y="452"/>
                <a:ext cx="8753216" cy="4688382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A62FF118-BC9C-89C9-BC10-356BDF9C00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7858420" y="2510906"/>
                <a:ext cx="2410161" cy="130075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86225546-B06E-6121-1F6F-83A6BC1C4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 flipV="1">
                <a:off x="7542797" y="2512952"/>
                <a:ext cx="2410161" cy="125983"/>
              </a:xfrm>
              <a:prstGeom prst="rect">
                <a:avLst/>
              </a:prstGeom>
            </p:spPr>
          </p:pic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8EA5A573-3EBE-5792-A0B9-515306CB83A6}"/>
                  </a:ext>
                </a:extLst>
              </p:cNvPr>
              <p:cNvGrpSpPr/>
              <p:nvPr/>
            </p:nvGrpSpPr>
            <p:grpSpPr>
              <a:xfrm>
                <a:off x="8608178" y="1001762"/>
                <a:ext cx="279400" cy="2910455"/>
                <a:chOff x="8608178" y="1001762"/>
                <a:chExt cx="279400" cy="2910455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D6F21858-F4EB-A174-AA1F-79AB08B3394E}"/>
                    </a:ext>
                  </a:extLst>
                </p:cNvPr>
                <p:cNvSpPr/>
                <p:nvPr/>
              </p:nvSpPr>
              <p:spPr>
                <a:xfrm>
                  <a:off x="8608178" y="1235766"/>
                  <a:ext cx="279400" cy="267645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2CF3121A-C2AC-E0C1-C856-C282C7D5F8DE}"/>
                    </a:ext>
                  </a:extLst>
                </p:cNvPr>
                <p:cNvSpPr/>
                <p:nvPr/>
              </p:nvSpPr>
              <p:spPr>
                <a:xfrm>
                  <a:off x="8653982" y="1001762"/>
                  <a:ext cx="187792" cy="23355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000"/>
                    <a:t>2</a:t>
                  </a:r>
                  <a:endParaRPr lang="ko-KR" altLang="en-US" sz="1000"/>
                </a:p>
              </p:txBody>
            </p:sp>
          </p:grp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DF9C35F2-7505-4C2D-E38D-2CC347A5C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-1190275" y="2492272"/>
                <a:ext cx="2514951" cy="134401"/>
              </a:xfrm>
              <a:prstGeom prst="rect">
                <a:avLst/>
              </a:prstGeom>
            </p:spPr>
          </p:pic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5041ACA6-DEBC-81EA-15AC-00F79726B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-886818" y="2511724"/>
                <a:ext cx="2543530" cy="124076"/>
              </a:xfrm>
              <a:prstGeom prst="rect">
                <a:avLst/>
              </a:prstGeom>
            </p:spPr>
          </p:pic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A879F4CF-6A5C-3AF1-3375-FB4341F33203}"/>
                  </a:ext>
                </a:extLst>
              </p:cNvPr>
              <p:cNvGrpSpPr/>
              <p:nvPr/>
            </p:nvGrpSpPr>
            <p:grpSpPr>
              <a:xfrm>
                <a:off x="245247" y="1001760"/>
                <a:ext cx="279400" cy="2910455"/>
                <a:chOff x="245247" y="1001760"/>
                <a:chExt cx="279400" cy="2910455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5143ACC8-68DF-B494-AB25-D0B06DE68599}"/>
                    </a:ext>
                  </a:extLst>
                </p:cNvPr>
                <p:cNvSpPr/>
                <p:nvPr/>
              </p:nvSpPr>
              <p:spPr>
                <a:xfrm>
                  <a:off x="245247" y="1235764"/>
                  <a:ext cx="279400" cy="267645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3335C825-F355-C9A4-C470-6A8A5772EE48}"/>
                    </a:ext>
                  </a:extLst>
                </p:cNvPr>
                <p:cNvSpPr/>
                <p:nvPr/>
              </p:nvSpPr>
              <p:spPr>
                <a:xfrm>
                  <a:off x="291051" y="1001760"/>
                  <a:ext cx="187792" cy="23355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000"/>
                    <a:t>1</a:t>
                  </a:r>
                  <a:endParaRPr lang="ko-KR" altLang="en-US" sz="1000"/>
                </a:p>
              </p:txBody>
            </p:sp>
          </p:grpSp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3794EEE0-CF39-64AE-9CB5-2649E5435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92961" y="4294009"/>
                <a:ext cx="2540000" cy="39482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3F1DA656-B131-6DCF-5A92-F19E32F4E4CE}"/>
                  </a:ext>
                </a:extLst>
              </p:cNvPr>
              <p:cNvGrpSpPr/>
              <p:nvPr/>
            </p:nvGrpSpPr>
            <p:grpSpPr>
              <a:xfrm>
                <a:off x="3237064" y="4035055"/>
                <a:ext cx="2653148" cy="653778"/>
                <a:chOff x="3237064" y="4035055"/>
                <a:chExt cx="2653148" cy="653778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4C0547AA-189F-B2D9-9E58-5D54A8CED0A4}"/>
                    </a:ext>
                  </a:extLst>
                </p:cNvPr>
                <p:cNvSpPr/>
                <p:nvPr/>
              </p:nvSpPr>
              <p:spPr>
                <a:xfrm>
                  <a:off x="3237064" y="4281308"/>
                  <a:ext cx="2653148" cy="407525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3C47468E-CD60-83D7-CD5B-412E1146EC21}"/>
                    </a:ext>
                  </a:extLst>
                </p:cNvPr>
                <p:cNvSpPr/>
                <p:nvPr/>
              </p:nvSpPr>
              <p:spPr>
                <a:xfrm>
                  <a:off x="3608770" y="4035055"/>
                  <a:ext cx="187792" cy="233552"/>
                </a:xfrm>
                <a:prstGeom prst="ellipse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000">
                      <a:solidFill>
                        <a:schemeClr val="bg1"/>
                      </a:solidFill>
                    </a:rPr>
                    <a:t>4</a:t>
                  </a:r>
                  <a:endParaRPr lang="ko-KR" altLang="en-US" sz="100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E740F877-5ED6-9C3B-7AFA-5EF2B6B29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83523" y="165184"/>
                <a:ext cx="1576154" cy="233552"/>
              </a:xfrm>
              <a:prstGeom prst="rect">
                <a:avLst/>
              </a:prstGeom>
            </p:spPr>
          </p:pic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1DCA7624-BB99-A1A9-45A3-07ADCA1F5703}"/>
                  </a:ext>
                </a:extLst>
              </p:cNvPr>
              <p:cNvSpPr/>
              <p:nvPr/>
            </p:nvSpPr>
            <p:spPr>
              <a:xfrm>
                <a:off x="7051527" y="55529"/>
                <a:ext cx="1847850" cy="407525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F748D1B-FBB2-DD06-6559-635A727A7BE4}"/>
                  </a:ext>
                </a:extLst>
              </p:cNvPr>
              <p:cNvSpPr/>
              <p:nvPr/>
            </p:nvSpPr>
            <p:spPr>
              <a:xfrm>
                <a:off x="6835837" y="74577"/>
                <a:ext cx="187792" cy="233552"/>
              </a:xfrm>
              <a:prstGeom prst="ellipse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>
                    <a:solidFill>
                      <a:schemeClr val="bg1"/>
                    </a:solidFill>
                  </a:rPr>
                  <a:t>5</a:t>
                </a:r>
                <a:endParaRPr lang="ko-KR" altLang="en-US" sz="10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E3C97F84-76E4-6FCF-4527-A7DA0FB42890}"/>
                  </a:ext>
                </a:extLst>
              </p:cNvPr>
              <p:cNvGrpSpPr/>
              <p:nvPr/>
            </p:nvGrpSpPr>
            <p:grpSpPr>
              <a:xfrm>
                <a:off x="4994602" y="1592679"/>
                <a:ext cx="510703" cy="1141448"/>
                <a:chOff x="4994602" y="1592679"/>
                <a:chExt cx="510703" cy="1141448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7BA34B05-34AD-21FF-0D48-955B5E41D979}"/>
                    </a:ext>
                  </a:extLst>
                </p:cNvPr>
                <p:cNvSpPr/>
                <p:nvPr/>
              </p:nvSpPr>
              <p:spPr>
                <a:xfrm>
                  <a:off x="5011827" y="1826231"/>
                  <a:ext cx="493478" cy="907896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305428E7-6C39-15E8-2636-F8ACF213102F}"/>
                    </a:ext>
                  </a:extLst>
                </p:cNvPr>
                <p:cNvSpPr/>
                <p:nvPr/>
              </p:nvSpPr>
              <p:spPr>
                <a:xfrm>
                  <a:off x="4994602" y="1592679"/>
                  <a:ext cx="187792" cy="233552"/>
                </a:xfrm>
                <a:prstGeom prst="ellipse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000"/>
                    <a:t>3</a:t>
                  </a:r>
                  <a:endParaRPr lang="ko-KR" altLang="en-US" sz="1000"/>
                </a:p>
              </p:txBody>
            </p:sp>
          </p:grp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472245A-29CA-AD3E-1FF6-9ED340DD1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4207" y="0"/>
              <a:ext cx="1629002" cy="885949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D445B96-FCF1-FB67-1EA5-BADC068DBB1D}"/>
                </a:ext>
              </a:extLst>
            </p:cNvPr>
            <p:cNvSpPr/>
            <p:nvPr/>
          </p:nvSpPr>
          <p:spPr>
            <a:xfrm>
              <a:off x="212944" y="21378"/>
              <a:ext cx="1735727" cy="8645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914647E-D038-49AA-E586-0C2E5B61975C}"/>
                </a:ext>
              </a:extLst>
            </p:cNvPr>
            <p:cNvSpPr/>
            <p:nvPr/>
          </p:nvSpPr>
          <p:spPr>
            <a:xfrm>
              <a:off x="1948671" y="652397"/>
              <a:ext cx="187792" cy="23355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/>
                <a:t>6</a:t>
              </a:r>
              <a:endParaRPr lang="ko-KR" altLang="en-US" sz="1000"/>
            </a:p>
          </p:txBody>
        </p:sp>
      </p:grpSp>
      <p:sp>
        <p:nvSpPr>
          <p:cNvPr id="84" name="내용 개체 틀 6">
            <a:extLst>
              <a:ext uri="{FF2B5EF4-FFF2-40B4-BE49-F238E27FC236}">
                <a16:creationId xmlns:a16="http://schemas.microsoft.com/office/drawing/2014/main" id="{502896AF-689D-5920-8AA8-9CC9DC5631F8}"/>
              </a:ext>
            </a:extLst>
          </p:cNvPr>
          <p:cNvSpPr txBox="1">
            <a:spLocks/>
          </p:cNvSpPr>
          <p:nvPr/>
        </p:nvSpPr>
        <p:spPr>
          <a:xfrm>
            <a:off x="6406398" y="3095612"/>
            <a:ext cx="2465510" cy="666776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내용은 엑셀에 서술</a:t>
            </a: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786CD11D-2402-5066-7B25-D6CE20613436}"/>
              </a:ext>
            </a:extLst>
          </p:cNvPr>
          <p:cNvSpPr txBox="1">
            <a:spLocks/>
          </p:cNvSpPr>
          <p:nvPr/>
        </p:nvSpPr>
        <p:spPr>
          <a:xfrm>
            <a:off x="567600" y="6240331"/>
            <a:ext cx="1340104" cy="191887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예시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1A842BDD-CDBD-25E4-1082-B229217C14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DAFF4CE-8902-A628-5778-AAD6CA96C9A8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796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13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2.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인 게임 예시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6A8117E-7C23-C021-F094-0734FB2C0942}"/>
              </a:ext>
            </a:extLst>
          </p:cNvPr>
          <p:cNvGrpSpPr/>
          <p:nvPr/>
        </p:nvGrpSpPr>
        <p:grpSpPr>
          <a:xfrm>
            <a:off x="588240" y="2457068"/>
            <a:ext cx="5572197" cy="3780244"/>
            <a:chOff x="0" y="0"/>
            <a:chExt cx="7506748" cy="4172532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8469C29A-2273-3079-E152-3B642FC3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506748" cy="4172532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93BB8BCB-7722-B2AC-135E-FCF94ADB2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9024" y="0"/>
              <a:ext cx="793750" cy="428685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880B4A7C-C0C1-08D6-ABB5-C513B069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9024" y="428685"/>
              <a:ext cx="793750" cy="498706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F5A3FD9E-8505-FECB-B0E5-4837D2DE2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9024" y="977900"/>
              <a:ext cx="793750" cy="498706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BD0F6E8E-B14C-A96A-E3D6-DD3F109A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9024" y="1476606"/>
              <a:ext cx="793750" cy="498706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D37ED424-D128-12D2-096D-A3ED54391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9024" y="2025600"/>
              <a:ext cx="793750" cy="498706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A02A63AB-802C-0699-254F-EED1C26FB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9024" y="2537177"/>
              <a:ext cx="793750" cy="498706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E64C305B-6292-7671-5B9B-B55E3CE78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5291157" y="1685073"/>
              <a:ext cx="3802529" cy="498706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F43BA907-A5AE-829D-CE22-8688C3F81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126" y="2775240"/>
              <a:ext cx="1099547" cy="190501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8A624907-BB87-D53F-C170-BB78FA409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9739" y="2179702"/>
              <a:ext cx="1099547" cy="190501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F6B815A-8502-B731-D763-819B5AB5C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926" y="1568449"/>
              <a:ext cx="1328148" cy="190501"/>
            </a:xfrm>
            <a:prstGeom prst="rect">
              <a:avLst/>
            </a:prstGeom>
          </p:spPr>
        </p:pic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26625D6-1282-3787-07D3-9E41AF81376C}"/>
                </a:ext>
              </a:extLst>
            </p:cNvPr>
            <p:cNvGrpSpPr/>
            <p:nvPr/>
          </p:nvGrpSpPr>
          <p:grpSpPr>
            <a:xfrm>
              <a:off x="1216082" y="10224"/>
              <a:ext cx="1127592" cy="233552"/>
              <a:chOff x="1216082" y="10224"/>
              <a:chExt cx="1127592" cy="233552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9A8D7B81-391E-1A99-1CBC-C3C891B5D752}"/>
                  </a:ext>
                </a:extLst>
              </p:cNvPr>
              <p:cNvSpPr/>
              <p:nvPr/>
            </p:nvSpPr>
            <p:spPr>
              <a:xfrm>
                <a:off x="1403874" y="31750"/>
                <a:ext cx="939800" cy="1905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4D34FA91-7F4E-13EF-ECDB-181D8C761680}"/>
                  </a:ext>
                </a:extLst>
              </p:cNvPr>
              <p:cNvSpPr/>
              <p:nvPr/>
            </p:nvSpPr>
            <p:spPr>
              <a:xfrm>
                <a:off x="1216082" y="10224"/>
                <a:ext cx="187792" cy="23355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/>
                  <a:t>1</a:t>
                </a:r>
                <a:endParaRPr lang="ko-KR" altLang="en-US" sz="1000"/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E8E3A86C-BBF0-B4E2-FD67-BCBC08B7DA27}"/>
                </a:ext>
              </a:extLst>
            </p:cNvPr>
            <p:cNvGrpSpPr/>
            <p:nvPr/>
          </p:nvGrpSpPr>
          <p:grpSpPr>
            <a:xfrm>
              <a:off x="1137171" y="277957"/>
              <a:ext cx="1206499" cy="274201"/>
              <a:chOff x="1137171" y="277957"/>
              <a:chExt cx="1127592" cy="233552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08C5261E-23F7-6624-16BD-02DC91163233}"/>
                  </a:ext>
                </a:extLst>
              </p:cNvPr>
              <p:cNvSpPr/>
              <p:nvPr/>
            </p:nvSpPr>
            <p:spPr>
              <a:xfrm>
                <a:off x="1324963" y="299483"/>
                <a:ext cx="939800" cy="1905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C39ECB90-6008-6225-F8B9-7764BE295122}"/>
                  </a:ext>
                </a:extLst>
              </p:cNvPr>
              <p:cNvSpPr/>
              <p:nvPr/>
            </p:nvSpPr>
            <p:spPr>
              <a:xfrm>
                <a:off x="1137171" y="277957"/>
                <a:ext cx="187792" cy="23355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/>
                  <a:t>2</a:t>
                </a:r>
                <a:endParaRPr lang="ko-KR" altLang="en-US" sz="1000"/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AA71937-9163-5975-D748-75F81C5AC41B}"/>
                </a:ext>
              </a:extLst>
            </p:cNvPr>
            <p:cNvGrpSpPr/>
            <p:nvPr/>
          </p:nvGrpSpPr>
          <p:grpSpPr>
            <a:xfrm>
              <a:off x="0" y="3329854"/>
              <a:ext cx="2169286" cy="740786"/>
              <a:chOff x="0" y="3329854"/>
              <a:chExt cx="2027409" cy="630968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2ECBCA2-017F-94E4-BF50-688FD8BD8B70}"/>
                  </a:ext>
                </a:extLst>
              </p:cNvPr>
              <p:cNvSpPr/>
              <p:nvPr/>
            </p:nvSpPr>
            <p:spPr>
              <a:xfrm>
                <a:off x="187792" y="3351380"/>
                <a:ext cx="1839617" cy="6094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023F17EC-4B74-F97C-46F7-0E617B9FC395}"/>
                  </a:ext>
                </a:extLst>
              </p:cNvPr>
              <p:cNvSpPr/>
              <p:nvPr/>
            </p:nvSpPr>
            <p:spPr>
              <a:xfrm>
                <a:off x="0" y="3329854"/>
                <a:ext cx="187792" cy="23355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/>
                  <a:t>3</a:t>
                </a:r>
                <a:endParaRPr lang="ko-KR" altLang="en-US" sz="1000"/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9A6543E7-237D-2A84-CB4D-A708BEF83AFF}"/>
                </a:ext>
              </a:extLst>
            </p:cNvPr>
            <p:cNvGrpSpPr/>
            <p:nvPr/>
          </p:nvGrpSpPr>
          <p:grpSpPr>
            <a:xfrm>
              <a:off x="4032775" y="256223"/>
              <a:ext cx="2169286" cy="3916308"/>
              <a:chOff x="4032775" y="256223"/>
              <a:chExt cx="2027409" cy="3335734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A93148B3-6645-2B19-5F32-6D19CE5680EE}"/>
                  </a:ext>
                </a:extLst>
              </p:cNvPr>
              <p:cNvSpPr/>
              <p:nvPr/>
            </p:nvSpPr>
            <p:spPr>
              <a:xfrm>
                <a:off x="4220567" y="277749"/>
                <a:ext cx="1839617" cy="331420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63FCE333-FD21-167D-CE99-0568F017594A}"/>
                  </a:ext>
                </a:extLst>
              </p:cNvPr>
              <p:cNvSpPr/>
              <p:nvPr/>
            </p:nvSpPr>
            <p:spPr>
              <a:xfrm>
                <a:off x="4032775" y="256223"/>
                <a:ext cx="187792" cy="23355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/>
                  <a:t>4</a:t>
                </a:r>
                <a:endParaRPr lang="ko-KR" altLang="en-US" sz="1000"/>
              </a:p>
            </p:txBody>
          </p:sp>
        </p:grpSp>
      </p:grpSp>
      <p:sp>
        <p:nvSpPr>
          <p:cNvPr id="101" name="내용 개체 틀 6">
            <a:extLst>
              <a:ext uri="{FF2B5EF4-FFF2-40B4-BE49-F238E27FC236}">
                <a16:creationId xmlns:a16="http://schemas.microsoft.com/office/drawing/2014/main" id="{BD068AEC-021B-B883-F2F5-C2F0A100C966}"/>
              </a:ext>
            </a:extLst>
          </p:cNvPr>
          <p:cNvSpPr txBox="1">
            <a:spLocks/>
          </p:cNvSpPr>
          <p:nvPr/>
        </p:nvSpPr>
        <p:spPr>
          <a:xfrm>
            <a:off x="6406398" y="3095612"/>
            <a:ext cx="2465510" cy="666776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내용은 엑셀에 서술</a:t>
            </a:r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7AD20B4-7C09-0DBC-884D-E8C3C75745D6}"/>
              </a:ext>
            </a:extLst>
          </p:cNvPr>
          <p:cNvSpPr txBox="1">
            <a:spLocks/>
          </p:cNvSpPr>
          <p:nvPr/>
        </p:nvSpPr>
        <p:spPr>
          <a:xfrm>
            <a:off x="567600" y="6240331"/>
            <a:ext cx="1916168" cy="191887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플레이어 상태 창 예시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BD904087-3BD1-18E4-0EED-730C784B36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4DFFFE7-0A27-1A41-C503-8F6FF9448EEE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948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14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3.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월드 소개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6AA9044B-8010-AFF4-0591-134BA4EB1E5A}"/>
              </a:ext>
            </a:extLst>
          </p:cNvPr>
          <p:cNvSpPr txBox="1">
            <a:spLocks/>
          </p:cNvSpPr>
          <p:nvPr/>
        </p:nvSpPr>
        <p:spPr>
          <a:xfrm>
            <a:off x="1123950" y="2290775"/>
            <a:ext cx="6896100" cy="4162561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결말과 관련된 아이템은 </a:t>
            </a:r>
            <a:r>
              <a:rPr lang="en-US" altLang="ko-KR" sz="160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sz="160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수식언이 붙는다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월드는 총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개로 구성되어 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월드에는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아이템을 주는 </a:t>
            </a:r>
            <a:r>
              <a:rPr lang="ko-KR" altLang="en-US" sz="160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</a:t>
            </a:r>
            <a:r>
              <a:rPr lang="en-US" altLang="ko-KR" sz="160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존재한다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그외 주민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존재한다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플레이어가 음식을 사서 먹을 수 있는 식당이 존재한다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대장간과 여러 아이템을 교환할 수 있는 거래처들이 존재한다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플레이어가 생활하는 곳은 한 곳으로 지정된다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월드는 결말 아이템의 개수가 일정 수준이 되면 해금되어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플레이어가 자유로이 이동할 수 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1B44F1FC-C2DE-3398-7575-21A7D72345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5169529-00B1-75C6-7995-B8C7B8FED76C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817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3.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월드 소개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6AA9044B-8010-AFF4-0591-134BA4EB1E5A}"/>
              </a:ext>
            </a:extLst>
          </p:cNvPr>
          <p:cNvSpPr txBox="1">
            <a:spLocks/>
          </p:cNvSpPr>
          <p:nvPr/>
        </p:nvSpPr>
        <p:spPr>
          <a:xfrm>
            <a:off x="1123950" y="2290775"/>
            <a:ext cx="6896100" cy="490153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1&gt;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프리온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천인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天人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떨어진 마을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161BF16-E749-731E-8193-26A5BDB9B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45" y="3068960"/>
            <a:ext cx="3162054" cy="3209135"/>
          </a:xfrm>
          <a:prstGeom prst="rect">
            <a:avLst/>
          </a:prstGeom>
        </p:spPr>
      </p:pic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1389D307-14ED-3435-4A01-29E78C0E8F3E}"/>
              </a:ext>
            </a:extLst>
          </p:cNvPr>
          <p:cNvSpPr txBox="1">
            <a:spLocks/>
          </p:cNvSpPr>
          <p:nvPr/>
        </p:nvSpPr>
        <p:spPr>
          <a:xfrm>
            <a:off x="4499992" y="3017237"/>
            <a:ext cx="3520058" cy="3548740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NPC: 3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NPC: 11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식당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곳 존재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대장간 존재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거래처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미정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존재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주인공이 떨어진 마을로 평화로운 분위기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치엘론이던 플레이어가 인간이 얼마나   열심하게 사는 지를 배우는 공간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인간의 역사를 알아보게 되는 아이템 존재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B593733-5BA8-E890-C942-15927A615C02}"/>
              </a:ext>
            </a:extLst>
          </p:cNvPr>
          <p:cNvSpPr txBox="1">
            <a:spLocks/>
          </p:cNvSpPr>
          <p:nvPr/>
        </p:nvSpPr>
        <p:spPr>
          <a:xfrm>
            <a:off x="1112545" y="6278095"/>
            <a:ext cx="1371223" cy="191887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 예시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5AB4493E-3146-6623-69A7-CFF0D4C85D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A7C6A99-93FB-ECD2-5D91-7A8508167D0B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556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3.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월드 소개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511530A1-F7ED-E709-CDBD-38A38E5ED5B2}"/>
              </a:ext>
            </a:extLst>
          </p:cNvPr>
          <p:cNvSpPr txBox="1">
            <a:spLocks/>
          </p:cNvSpPr>
          <p:nvPr/>
        </p:nvSpPr>
        <p:spPr>
          <a:xfrm>
            <a:off x="1123950" y="2290775"/>
            <a:ext cx="6896100" cy="490153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2&gt;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콰트론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사라진 마을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D77B6E34-3E16-0064-7D03-5FAB4ADB974E}"/>
              </a:ext>
            </a:extLst>
          </p:cNvPr>
          <p:cNvSpPr txBox="1">
            <a:spLocks/>
          </p:cNvSpPr>
          <p:nvPr/>
        </p:nvSpPr>
        <p:spPr>
          <a:xfrm>
            <a:off x="4499992" y="3017237"/>
            <a:ext cx="3520058" cy="3548740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NPC: 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NPC: 15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곳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대장간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프리온을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마주하게된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마을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질서와 정의에 반대되는 혼돈과 비열함을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보게되는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마을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이로인해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혼란을 겪는 플레이어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숨겨진 이야기를 볼 수 있는 아이템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83B4A9-F3D3-3078-A6ED-ABEECE3C9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50" y="3068960"/>
            <a:ext cx="3162054" cy="3209133"/>
          </a:xfrm>
          <a:prstGeom prst="rect">
            <a:avLst/>
          </a:prstGeom>
        </p:spPr>
      </p:pic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F8D2ED92-2D4B-6AA3-EA28-97D8C1793967}"/>
              </a:ext>
            </a:extLst>
          </p:cNvPr>
          <p:cNvSpPr txBox="1">
            <a:spLocks/>
          </p:cNvSpPr>
          <p:nvPr/>
        </p:nvSpPr>
        <p:spPr>
          <a:xfrm>
            <a:off x="1112545" y="6278095"/>
            <a:ext cx="1443231" cy="191887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전경도 예시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0B827F19-13FF-78ED-201E-6954AB449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3A97A8-66CB-BF1B-AF70-C906F83EDED1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872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17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3.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월드 소개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C8E84355-E452-B461-CCA9-67CC0D3155AF}"/>
              </a:ext>
            </a:extLst>
          </p:cNvPr>
          <p:cNvSpPr txBox="1">
            <a:spLocks/>
          </p:cNvSpPr>
          <p:nvPr/>
        </p:nvSpPr>
        <p:spPr>
          <a:xfrm>
            <a:off x="1123950" y="2290775"/>
            <a:ext cx="6896100" cy="490153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3&gt;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셋티온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천공섬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480242FA-23CA-02E3-C7DE-3F3B2BB07F04}"/>
              </a:ext>
            </a:extLst>
          </p:cNvPr>
          <p:cNvSpPr txBox="1">
            <a:spLocks/>
          </p:cNvSpPr>
          <p:nvPr/>
        </p:nvSpPr>
        <p:spPr>
          <a:xfrm>
            <a:off x="4499992" y="3017236"/>
            <a:ext cx="3520058" cy="3548741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NPC: 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NPC: 10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곳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 상 천공으로 복귀하기 전 만나는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마지막 지역으로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치엘론과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인간 간의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교류가 활발한 곳이다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중요할 수도 있는 아이템이 숨겨져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셋티온이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해금되면 플레이어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주거구역에서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셋티온의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작물들을 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키울 수 있게 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26B5915-6939-2044-30A1-5569181D2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50" y="3068960"/>
            <a:ext cx="3162054" cy="3209134"/>
          </a:xfrm>
          <a:prstGeom prst="rect">
            <a:avLst/>
          </a:prstGeom>
        </p:spPr>
      </p:pic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F131501E-2157-A4E6-D5BE-7C1C11E53A75}"/>
              </a:ext>
            </a:extLst>
          </p:cNvPr>
          <p:cNvSpPr txBox="1">
            <a:spLocks/>
          </p:cNvSpPr>
          <p:nvPr/>
        </p:nvSpPr>
        <p:spPr>
          <a:xfrm>
            <a:off x="1112545" y="6278095"/>
            <a:ext cx="1443231" cy="191887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전경도 예시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A8C4375F-B5AF-DBBB-4A5A-C30FF27F5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85F0ED3-6351-0975-906A-CFC8E438A7B1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048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18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12" name="텍스트 개체 틀 26">
            <a:extLst>
              <a:ext uri="{FF2B5EF4-FFF2-40B4-BE49-F238E27FC236}">
                <a16:creationId xmlns:a16="http://schemas.microsoft.com/office/drawing/2014/main" id="{C6483DF1-ADD0-E3DF-4BE0-19BF98A2DBDA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4.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시스템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700E0C-E68F-D890-7D87-1A9D852F62D4}"/>
              </a:ext>
            </a:extLst>
          </p:cNvPr>
          <p:cNvGrpSpPr/>
          <p:nvPr/>
        </p:nvGrpSpPr>
        <p:grpSpPr>
          <a:xfrm>
            <a:off x="1749187" y="2457067"/>
            <a:ext cx="5645623" cy="666775"/>
            <a:chOff x="1086617" y="3821138"/>
            <a:chExt cx="5645623" cy="66677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C6B9728-A074-1919-A749-22461525F5EA}"/>
                </a:ext>
              </a:extLst>
            </p:cNvPr>
            <p:cNvSpPr/>
            <p:nvPr/>
          </p:nvSpPr>
          <p:spPr>
            <a:xfrm>
              <a:off x="2420493" y="3821138"/>
              <a:ext cx="4311747" cy="6667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활동력에 대한 </a:t>
              </a:r>
              <a:r>
                <a:rPr lang="ko-KR" altLang="en-US" sz="1400" b="1">
                  <a:solidFill>
                    <a:srgbClr val="BF9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특수 엔딩</a:t>
              </a:r>
              <a:endParaRPr lang="ko-KR" altLang="en-US" sz="1400" b="1" dirty="0">
                <a:solidFill>
                  <a:srgbClr val="BF9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202AF92-04E6-8C06-8DAE-71A5BA0E2C1D}"/>
                </a:ext>
              </a:extLst>
            </p:cNvPr>
            <p:cNvSpPr/>
            <p:nvPr/>
          </p:nvSpPr>
          <p:spPr>
            <a:xfrm>
              <a:off x="1086617" y="3867321"/>
              <a:ext cx="1493531" cy="576064"/>
            </a:xfrm>
            <a:prstGeom prst="roundRect">
              <a:avLst/>
            </a:prstGeom>
            <a:solidFill>
              <a:srgbClr val="ECD691"/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활동력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464DCF4-B222-E61A-2D93-97C1EB1154BA}"/>
              </a:ext>
            </a:extLst>
          </p:cNvPr>
          <p:cNvSpPr/>
          <p:nvPr/>
        </p:nvSpPr>
        <p:spPr>
          <a:xfrm>
            <a:off x="995236" y="4903861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별들이 플레이어에게 경고를 한다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9683781-124F-D913-28B4-E47BC57C1BE8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2642352" y="4368978"/>
            <a:ext cx="0" cy="534883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AA3938C9-B289-1F41-DE21-B889748800D1}"/>
              </a:ext>
            </a:extLst>
          </p:cNvPr>
          <p:cNvSpPr/>
          <p:nvPr/>
        </p:nvSpPr>
        <p:spPr>
          <a:xfrm>
            <a:off x="4838758" y="4903861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rgbClr val="BF9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배드엔딩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별들이 선고를 내린다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플레이어의 죽음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FEAA46E-4A7A-D578-23CA-C04147D4EBE3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6485874" y="4368978"/>
            <a:ext cx="2" cy="534883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2B9A581-D6C1-F0CA-1D12-C0E4C00123B1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4289468" y="4080946"/>
            <a:ext cx="549292" cy="1110947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BE74638-3C99-2ACA-1B4B-4F8674369D55}"/>
              </a:ext>
            </a:extLst>
          </p:cNvPr>
          <p:cNvSpPr/>
          <p:nvPr/>
        </p:nvSpPr>
        <p:spPr>
          <a:xfrm>
            <a:off x="995234" y="3781677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활동을 하지않고 음식을 먹지 않은채로</a:t>
            </a:r>
            <a:endParaRPr lang="en-US" altLang="ko-KR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시간으로 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일이 지난다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C83FF1D-4FB9-90B4-879B-EC8C624A83C1}"/>
              </a:ext>
            </a:extLst>
          </p:cNvPr>
          <p:cNvSpPr/>
          <p:nvPr/>
        </p:nvSpPr>
        <p:spPr>
          <a:xfrm>
            <a:off x="4838758" y="3781677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경고를 무시하고 이 행동이 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지속한다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D3F8A552-8A9A-880F-7B0D-39592CDFA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1D31FBC-7FD1-09C2-804C-925176D75D57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148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903C74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19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E3DC4A3-A099-CD99-4CC6-2A0B5B947A2C}"/>
              </a:ext>
            </a:extLst>
          </p:cNvPr>
          <p:cNvGrpSpPr/>
          <p:nvPr/>
        </p:nvGrpSpPr>
        <p:grpSpPr>
          <a:xfrm>
            <a:off x="1749187" y="2457067"/>
            <a:ext cx="5645623" cy="666775"/>
            <a:chOff x="1086617" y="3821138"/>
            <a:chExt cx="5645623" cy="666775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75BCD1F-B152-17EC-2D88-5A91EF7C6054}"/>
                </a:ext>
              </a:extLst>
            </p:cNvPr>
            <p:cNvSpPr/>
            <p:nvPr/>
          </p:nvSpPr>
          <p:spPr>
            <a:xfrm>
              <a:off x="2420493" y="3821138"/>
              <a:ext cx="4311747" cy="6667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‘</a:t>
              </a:r>
              <a:r>
                <a:rPr lang="ko-KR" altLang="en-US" sz="1400" b="1">
                  <a:solidFill>
                    <a:srgbClr val="BF9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활동</a:t>
              </a:r>
              <a:r>
                <a:rPr lang="en-US" altLang="ko-KR" sz="14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’ </a:t>
              </a:r>
              <a:r>
                <a:rPr lang="ko-KR" altLang="en-US" sz="14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을 하면 활동력이 줄어들거나 채워진다</a:t>
              </a:r>
              <a:r>
                <a:rPr lang="en-US" altLang="ko-KR" sz="14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4438922-4D77-74ED-0FD9-6136F54F182C}"/>
                </a:ext>
              </a:extLst>
            </p:cNvPr>
            <p:cNvSpPr/>
            <p:nvPr/>
          </p:nvSpPr>
          <p:spPr>
            <a:xfrm>
              <a:off x="1086617" y="3867321"/>
              <a:ext cx="1493531" cy="576064"/>
            </a:xfrm>
            <a:prstGeom prst="roundRect">
              <a:avLst/>
            </a:prstGeom>
            <a:solidFill>
              <a:srgbClr val="ECD691"/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활동력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2" name="텍스트 개체 틀 26">
            <a:extLst>
              <a:ext uri="{FF2B5EF4-FFF2-40B4-BE49-F238E27FC236}">
                <a16:creationId xmlns:a16="http://schemas.microsoft.com/office/drawing/2014/main" id="{C6483DF1-ADD0-E3DF-4BE0-19BF98A2DBDA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4.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시스템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85438D-0D58-0EFF-9138-39433459CE26}"/>
              </a:ext>
            </a:extLst>
          </p:cNvPr>
          <p:cNvSpPr/>
          <p:nvPr/>
        </p:nvSpPr>
        <p:spPr>
          <a:xfrm>
            <a:off x="995234" y="3782762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뛰기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걷기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낚시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농사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NPC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와의 대화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7FE6736-634B-18D0-7133-9BF1D34F5465}"/>
              </a:ext>
            </a:extLst>
          </p:cNvPr>
          <p:cNvSpPr/>
          <p:nvPr/>
        </p:nvSpPr>
        <p:spPr>
          <a:xfrm>
            <a:off x="4838758" y="3782762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활동력이 줄어든다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FC508EE-CC4E-7B55-B092-2EEE74EB709D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>
            <a:off x="4289466" y="4070794"/>
            <a:ext cx="549292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6BEA935-22DF-2913-E002-748EF38C4646}"/>
              </a:ext>
            </a:extLst>
          </p:cNvPr>
          <p:cNvSpPr/>
          <p:nvPr/>
        </p:nvSpPr>
        <p:spPr>
          <a:xfrm>
            <a:off x="995234" y="4903861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잠을 자기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음식을 먹기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151E8DA-0E67-536B-B7B7-AF1E445DB7A0}"/>
              </a:ext>
            </a:extLst>
          </p:cNvPr>
          <p:cNvSpPr/>
          <p:nvPr/>
        </p:nvSpPr>
        <p:spPr>
          <a:xfrm>
            <a:off x="4838758" y="4903861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활동력이 채워진다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E6DBC51-31EB-9C8E-9188-49B4539B242A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4289466" y="5191893"/>
            <a:ext cx="549292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5A8ADE7F-65F8-111B-F18E-E336ABF8C8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8A89BD-AF13-5FAA-D932-2C2DCE2F0050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89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509910" y="917853"/>
            <a:ext cx="2122700" cy="374519"/>
          </a:xfrm>
        </p:spPr>
        <p:txBody>
          <a:bodyPr/>
          <a:lstStyle/>
          <a:p>
            <a:pPr algn="dist"/>
            <a:r>
              <a:rPr lang="en-US" altLang="ko-KR" sz="1600"/>
              <a:t>TOKEN OF STAR</a:t>
            </a:r>
            <a:endParaRPr lang="ko-KR" altLang="en-US" sz="15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dist">
              <a:buNone/>
            </a:pPr>
            <a:r>
              <a:rPr lang="en-US" altLang="ko-KR" b="1" dirty="0"/>
              <a:t>INDEX</a:t>
            </a:r>
            <a:endParaRPr lang="ko-KR" altLang="en-US" b="1" dirty="0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4BEB448D-D3E6-2961-3D4E-92EE76A6A84C}"/>
              </a:ext>
            </a:extLst>
          </p:cNvPr>
          <p:cNvSpPr txBox="1">
            <a:spLocks/>
          </p:cNvSpPr>
          <p:nvPr/>
        </p:nvSpPr>
        <p:spPr>
          <a:xfrm>
            <a:off x="765492" y="2893712"/>
            <a:ext cx="2078316" cy="27801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lnSpc>
                <a:spcPct val="200000"/>
              </a:lnSpc>
              <a:buAutoNum type="arabicPeriod"/>
            </a:pPr>
            <a:r>
              <a:rPr lang="en-US" altLang="ko-KR" sz="1100" spc="300" dirty="0">
                <a:solidFill>
                  <a:schemeClr val="bg1"/>
                </a:solidFill>
              </a:rPr>
              <a:t>INTODUCTION</a:t>
            </a: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 1-1. </a:t>
            </a:r>
            <a:r>
              <a:rPr lang="ko-KR" altLang="en-US" sz="1100" spc="300" dirty="0">
                <a:solidFill>
                  <a:schemeClr val="bg1"/>
                </a:solidFill>
              </a:rPr>
              <a:t>컨셉</a:t>
            </a:r>
            <a:endParaRPr lang="en-US" altLang="ko-KR" sz="1100" spc="300" dirty="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 1-2. </a:t>
            </a:r>
            <a:r>
              <a:rPr lang="ko-KR" altLang="en-US" sz="1100" spc="300" dirty="0">
                <a:solidFill>
                  <a:schemeClr val="bg1"/>
                </a:solidFill>
              </a:rPr>
              <a:t>유사 게임</a:t>
            </a:r>
            <a:endParaRPr lang="en-US" altLang="ko-KR" sz="1100" spc="300" dirty="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 1-3. </a:t>
            </a:r>
            <a:r>
              <a:rPr lang="ko-KR" altLang="en-US" sz="1100" spc="300" dirty="0">
                <a:solidFill>
                  <a:schemeClr val="bg1"/>
                </a:solidFill>
              </a:rPr>
              <a:t>기획 의도</a:t>
            </a:r>
            <a:endParaRPr lang="en-US" altLang="ko-KR" sz="1100" spc="300" dirty="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 1-4. </a:t>
            </a:r>
            <a:r>
              <a:rPr lang="ko-KR" altLang="en-US" sz="1100" spc="300" dirty="0">
                <a:solidFill>
                  <a:schemeClr val="bg1"/>
                </a:solidFill>
              </a:rPr>
              <a:t>사양</a:t>
            </a:r>
            <a:endParaRPr lang="en-US" altLang="ko-KR" sz="1100" spc="300" dirty="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 1-5. </a:t>
            </a:r>
            <a:r>
              <a:rPr lang="ko-KR" altLang="en-US" sz="1100" spc="300" dirty="0">
                <a:solidFill>
                  <a:schemeClr val="bg1"/>
                </a:solidFill>
              </a:rPr>
              <a:t>스토리</a:t>
            </a:r>
            <a:endParaRPr lang="en-US" altLang="ko-KR" sz="1100" spc="300" dirty="0">
              <a:solidFill>
                <a:schemeClr val="bg1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1D8ECA-46A9-AB71-6E86-5B77C6F035B0}"/>
              </a:ext>
            </a:extLst>
          </p:cNvPr>
          <p:cNvSpPr txBox="1">
            <a:spLocks/>
          </p:cNvSpPr>
          <p:nvPr/>
        </p:nvSpPr>
        <p:spPr>
          <a:xfrm>
            <a:off x="3388086" y="2893712"/>
            <a:ext cx="2366348" cy="27801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2. PLAY</a:t>
            </a: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2-1. </a:t>
            </a:r>
            <a:r>
              <a:rPr lang="ko-KR" altLang="en-US" sz="1100" spc="300" dirty="0">
                <a:solidFill>
                  <a:schemeClr val="bg1"/>
                </a:solidFill>
              </a:rPr>
              <a:t>조작키</a:t>
            </a:r>
            <a:endParaRPr lang="en-US" altLang="ko-KR" sz="1100" spc="300" dirty="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2-2. </a:t>
            </a:r>
            <a:r>
              <a:rPr lang="ko-KR" altLang="en-US" sz="1100" spc="300" dirty="0">
                <a:solidFill>
                  <a:schemeClr val="bg1"/>
                </a:solidFill>
              </a:rPr>
              <a:t>게임</a:t>
            </a:r>
            <a:endParaRPr lang="en-US" altLang="ko-KR" sz="1100" spc="300" dirty="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2-3. </a:t>
            </a:r>
            <a:r>
              <a:rPr lang="ko-KR" altLang="en-US" sz="1100" spc="300" dirty="0">
                <a:solidFill>
                  <a:schemeClr val="bg1"/>
                </a:solidFill>
              </a:rPr>
              <a:t>월드소개</a:t>
            </a:r>
            <a:endParaRPr lang="en-US" altLang="ko-KR" sz="1100" spc="300" dirty="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2-4. </a:t>
            </a:r>
            <a:r>
              <a:rPr lang="ko-KR" altLang="en-US" sz="1100" spc="300" dirty="0">
                <a:solidFill>
                  <a:schemeClr val="bg1"/>
                </a:solidFill>
              </a:rPr>
              <a:t>주요 시스템</a:t>
            </a:r>
            <a:endParaRPr lang="en-US" altLang="ko-KR" sz="1100" spc="300" dirty="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2-5. </a:t>
            </a:r>
            <a:r>
              <a:rPr lang="ko-KR" altLang="en-US" sz="1100" spc="300" dirty="0">
                <a:solidFill>
                  <a:schemeClr val="bg1"/>
                </a:solidFill>
              </a:rPr>
              <a:t>엔딩</a:t>
            </a:r>
            <a:endParaRPr lang="en-US" altLang="ko-KR" sz="1100" spc="300" dirty="0">
              <a:solidFill>
                <a:schemeClr val="bg1"/>
              </a:solidFill>
            </a:endParaRPr>
          </a:p>
        </p:txBody>
      </p:sp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53B128BD-A2B8-9EF0-2920-18BFCA323023}"/>
              </a:ext>
            </a:extLst>
          </p:cNvPr>
          <p:cNvSpPr txBox="1">
            <a:spLocks/>
          </p:cNvSpPr>
          <p:nvPr/>
        </p:nvSpPr>
        <p:spPr>
          <a:xfrm>
            <a:off x="6012160" y="2893712"/>
            <a:ext cx="2366348" cy="27801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3. PLAN</a:t>
            </a: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4. SOURCE</a:t>
            </a: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5. QNA</a:t>
            </a:r>
          </a:p>
        </p:txBody>
      </p:sp>
    </p:spTree>
    <p:extLst>
      <p:ext uri="{BB962C8B-B14F-4D97-AF65-F5344CB8AC3E}">
        <p14:creationId xmlns:p14="http://schemas.microsoft.com/office/powerpoint/2010/main" val="3343703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20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A3613CF0-CD92-7BCB-323E-7669DD37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83" name="텍스트 개체 틀 26">
            <a:extLst>
              <a:ext uri="{FF2B5EF4-FFF2-40B4-BE49-F238E27FC236}">
                <a16:creationId xmlns:a16="http://schemas.microsoft.com/office/drawing/2014/main" id="{EAACC3BB-2D26-61B9-3F86-3C3CAF860340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4.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시스템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28BA667-BE1F-F16D-4217-24E77CEAFFAA}"/>
              </a:ext>
            </a:extLst>
          </p:cNvPr>
          <p:cNvGrpSpPr/>
          <p:nvPr/>
        </p:nvGrpSpPr>
        <p:grpSpPr>
          <a:xfrm>
            <a:off x="1749186" y="2264588"/>
            <a:ext cx="5645625" cy="666775"/>
            <a:chOff x="1086616" y="2437018"/>
            <a:chExt cx="6933435" cy="72008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9195C38-7F5C-BFF2-44C1-71B42526BF11}"/>
                </a:ext>
              </a:extLst>
            </p:cNvPr>
            <p:cNvSpPr/>
            <p:nvPr/>
          </p:nvSpPr>
          <p:spPr>
            <a:xfrm>
              <a:off x="2724760" y="2437018"/>
              <a:ext cx="5295291" cy="72008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7C416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농업을 하여 얻은 농작물을 팔아 재화를 얻거나 </a:t>
              </a:r>
              <a:endPara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농작물로 요리를 할 수 있다</a:t>
              </a:r>
              <a:r>
                <a:rPr lang="en-US" altLang="ko-KR" sz="1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78C2037-1E63-B01E-3971-81F95E4D6E0E}"/>
                </a:ext>
              </a:extLst>
            </p:cNvPr>
            <p:cNvSpPr/>
            <p:nvPr/>
          </p:nvSpPr>
          <p:spPr>
            <a:xfrm>
              <a:off x="1086616" y="2475712"/>
              <a:ext cx="1834217" cy="622117"/>
            </a:xfrm>
            <a:prstGeom prst="roundRect">
              <a:avLst/>
            </a:prstGeom>
            <a:solidFill>
              <a:srgbClr val="413247"/>
            </a:solidFill>
            <a:ln w="28575">
              <a:solidFill>
                <a:srgbClr val="7C41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농사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332C391B-EC18-965F-783C-AD84EAEB7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140968"/>
            <a:ext cx="5688632" cy="3368274"/>
          </a:xfrm>
          <a:prstGeom prst="rect">
            <a:avLst/>
          </a:prstGeom>
        </p:spPr>
      </p:pic>
      <p:sp>
        <p:nvSpPr>
          <p:cNvPr id="40" name="내용 개체 틀 6">
            <a:extLst>
              <a:ext uri="{FF2B5EF4-FFF2-40B4-BE49-F238E27FC236}">
                <a16:creationId xmlns:a16="http://schemas.microsoft.com/office/drawing/2014/main" id="{4F633BF8-0B3E-9632-D2AD-6E6EF0FF580C}"/>
              </a:ext>
            </a:extLst>
          </p:cNvPr>
          <p:cNvSpPr txBox="1">
            <a:spLocks/>
          </p:cNvSpPr>
          <p:nvPr/>
        </p:nvSpPr>
        <p:spPr>
          <a:xfrm>
            <a:off x="6406398" y="3095612"/>
            <a:ext cx="2465510" cy="666776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내용은 엑셀에 서술</a:t>
            </a:r>
          </a:p>
        </p:txBody>
      </p: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9A9692CF-57CA-73BA-3496-495AC175CB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B481AE1-4E87-56BC-8F74-CBF3E417B612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2FE5AB49-C33A-9454-5BF1-F193D83D3E82}"/>
              </a:ext>
            </a:extLst>
          </p:cNvPr>
          <p:cNvSpPr txBox="1">
            <a:spLocks/>
          </p:cNvSpPr>
          <p:nvPr/>
        </p:nvSpPr>
        <p:spPr>
          <a:xfrm>
            <a:off x="611560" y="6509242"/>
            <a:ext cx="1994783" cy="158866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농사활동에 대한 엑셀 파일 내용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7546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21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A3613CF0-CD92-7BCB-323E-7669DD37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83" name="텍스트 개체 틀 26">
            <a:extLst>
              <a:ext uri="{FF2B5EF4-FFF2-40B4-BE49-F238E27FC236}">
                <a16:creationId xmlns:a16="http://schemas.microsoft.com/office/drawing/2014/main" id="{EAACC3BB-2D26-61B9-3F86-3C3CAF860340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4.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시스템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A15654FE-F7F6-BA20-C94D-DA97E1AA6B8B}"/>
              </a:ext>
            </a:extLst>
          </p:cNvPr>
          <p:cNvSpPr txBox="1">
            <a:spLocks/>
          </p:cNvSpPr>
          <p:nvPr/>
        </p:nvSpPr>
        <p:spPr>
          <a:xfrm>
            <a:off x="6406398" y="3095612"/>
            <a:ext cx="2465510" cy="666776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내용은 엑셀에 서술</a:t>
            </a: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3055CA47-74B1-0C3D-4B4D-9D14CBAEC5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E7A18A5-33F5-B99A-E646-F79635824CD2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ADF1CDA-C141-91EA-59B5-908B08906C92}"/>
              </a:ext>
            </a:extLst>
          </p:cNvPr>
          <p:cNvGrpSpPr/>
          <p:nvPr/>
        </p:nvGrpSpPr>
        <p:grpSpPr>
          <a:xfrm>
            <a:off x="1749186" y="2264588"/>
            <a:ext cx="5645625" cy="666775"/>
            <a:chOff x="1086616" y="2437018"/>
            <a:chExt cx="6933435" cy="72008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40CAF90C-7EB2-DDDC-F8C1-8733A8322428}"/>
                </a:ext>
              </a:extLst>
            </p:cNvPr>
            <p:cNvSpPr/>
            <p:nvPr/>
          </p:nvSpPr>
          <p:spPr>
            <a:xfrm>
              <a:off x="2724760" y="2437018"/>
              <a:ext cx="5295291" cy="72008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7C416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낚시을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하여 얻은 물고기를 팔아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재화를 얻거나 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물고기로 요리를 할 수 있다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AFDC8CE-E3D0-540C-959D-EC7AE56822DE}"/>
                </a:ext>
              </a:extLst>
            </p:cNvPr>
            <p:cNvSpPr/>
            <p:nvPr/>
          </p:nvSpPr>
          <p:spPr>
            <a:xfrm>
              <a:off x="1086616" y="2475712"/>
              <a:ext cx="1834217" cy="622117"/>
            </a:xfrm>
            <a:prstGeom prst="roundRect">
              <a:avLst/>
            </a:prstGeom>
            <a:solidFill>
              <a:srgbClr val="413247"/>
            </a:solidFill>
            <a:ln w="28575">
              <a:solidFill>
                <a:srgbClr val="7C41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낚시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5BE50EB-4525-E731-BD43-C5C60B61F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3140967"/>
            <a:ext cx="5688631" cy="3368273"/>
          </a:xfrm>
          <a:prstGeom prst="rect">
            <a:avLst/>
          </a:prstGeom>
        </p:spPr>
      </p:pic>
      <p:sp>
        <p:nvSpPr>
          <p:cNvPr id="24" name="내용 개체 틀 6">
            <a:extLst>
              <a:ext uri="{FF2B5EF4-FFF2-40B4-BE49-F238E27FC236}">
                <a16:creationId xmlns:a16="http://schemas.microsoft.com/office/drawing/2014/main" id="{758C8118-3C47-1361-FB30-FBADC1DD3E4D}"/>
              </a:ext>
            </a:extLst>
          </p:cNvPr>
          <p:cNvSpPr txBox="1">
            <a:spLocks/>
          </p:cNvSpPr>
          <p:nvPr/>
        </p:nvSpPr>
        <p:spPr>
          <a:xfrm>
            <a:off x="611560" y="6509242"/>
            <a:ext cx="2016224" cy="158866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낚시활동에 대한 엑셀 파일 내용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6829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22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21EE713E-DFBD-620A-7E52-369C48B8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5AEE0C-B0FD-E5A1-3A6C-A130042637ED}"/>
              </a:ext>
            </a:extLst>
          </p:cNvPr>
          <p:cNvGrpSpPr/>
          <p:nvPr/>
        </p:nvGrpSpPr>
        <p:grpSpPr>
          <a:xfrm>
            <a:off x="1749187" y="2461086"/>
            <a:ext cx="5645623" cy="662756"/>
            <a:chOff x="1086617" y="5016388"/>
            <a:chExt cx="5645623" cy="66275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3799132-9237-000E-512A-BE7C3C8D028C}"/>
                </a:ext>
              </a:extLst>
            </p:cNvPr>
            <p:cNvSpPr/>
            <p:nvPr/>
          </p:nvSpPr>
          <p:spPr>
            <a:xfrm>
              <a:off x="2420493" y="5016388"/>
              <a:ext cx="4311747" cy="66275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마을에서 생성되는 </a:t>
              </a:r>
              <a:r>
                <a:rPr lang="ko-KR" altLang="en-US" sz="1400" b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퀘스트를 완료</a:t>
              </a:r>
              <a:r>
                <a:rPr lang="ko-KR" altLang="en-US" sz="14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하면 수치가 오른다</a:t>
              </a:r>
              <a:r>
                <a:rPr lang="en-US" altLang="ko-KR" sz="14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3544CE-13CA-5F40-F67A-2659421364A0}"/>
                </a:ext>
              </a:extLst>
            </p:cNvPr>
            <p:cNvSpPr/>
            <p:nvPr/>
          </p:nvSpPr>
          <p:spPr>
            <a:xfrm>
              <a:off x="1086617" y="5060916"/>
              <a:ext cx="1493531" cy="57606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명성</a:t>
              </a: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6F74D4A-2B84-7522-FCD9-537CBF8DBC46}"/>
              </a:ext>
            </a:extLst>
          </p:cNvPr>
          <p:cNvSpPr/>
          <p:nvPr/>
        </p:nvSpPr>
        <p:spPr>
          <a:xfrm>
            <a:off x="995234" y="3781677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명성 수치가 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+50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달성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C988E8-1D47-A78E-7164-F533C0B3F8A2}"/>
              </a:ext>
            </a:extLst>
          </p:cNvPr>
          <p:cNvSpPr/>
          <p:nvPr/>
        </p:nvSpPr>
        <p:spPr>
          <a:xfrm>
            <a:off x="4838758" y="3781677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아이템을 받고</a:t>
            </a:r>
            <a:endParaRPr lang="en-US" altLang="ko-KR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수치가 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돌아간다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73F6734-572E-7050-1298-4F4DECD86DA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289466" y="4069709"/>
            <a:ext cx="549292" cy="0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개체 틀 26">
            <a:extLst>
              <a:ext uri="{FF2B5EF4-FFF2-40B4-BE49-F238E27FC236}">
                <a16:creationId xmlns:a16="http://schemas.microsoft.com/office/drawing/2014/main" id="{DE0E98B7-D7AD-4CFF-AE64-690D9A523574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4.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시스템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B2D9386-0C76-E370-FC84-EF470C3906E2}"/>
              </a:ext>
            </a:extLst>
          </p:cNvPr>
          <p:cNvSpPr/>
          <p:nvPr/>
        </p:nvSpPr>
        <p:spPr>
          <a:xfrm>
            <a:off x="995234" y="4894183"/>
            <a:ext cx="3305427" cy="59632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명성 수치가 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-15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달성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A8FDE4E-A9E2-4786-681F-D9D1416ABA53}"/>
              </a:ext>
            </a:extLst>
          </p:cNvPr>
          <p:cNvSpPr/>
          <p:nvPr/>
        </p:nvSpPr>
        <p:spPr>
          <a:xfrm>
            <a:off x="4827563" y="4883594"/>
            <a:ext cx="3305427" cy="59632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수치가 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돌아간다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26667C-D5D5-7628-6F0B-296FBF22C751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4289466" y="5171627"/>
            <a:ext cx="538097" cy="10132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64FE8489-4198-4106-4C63-5AACEE6FBF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73A2D6-2BCF-0400-4210-59673695F1B0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963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23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21EE713E-DFBD-620A-7E52-369C48B8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5AEE0C-B0FD-E5A1-3A6C-A130042637ED}"/>
              </a:ext>
            </a:extLst>
          </p:cNvPr>
          <p:cNvGrpSpPr/>
          <p:nvPr/>
        </p:nvGrpSpPr>
        <p:grpSpPr>
          <a:xfrm>
            <a:off x="1749187" y="2259692"/>
            <a:ext cx="5645623" cy="662756"/>
            <a:chOff x="1086617" y="5016388"/>
            <a:chExt cx="5645623" cy="66275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3799132-9237-000E-512A-BE7C3C8D028C}"/>
                </a:ext>
              </a:extLst>
            </p:cNvPr>
            <p:cNvSpPr/>
            <p:nvPr/>
          </p:nvSpPr>
          <p:spPr>
            <a:xfrm>
              <a:off x="2420493" y="5016388"/>
              <a:ext cx="4311747" cy="66275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마을에서 생성되는 </a:t>
              </a:r>
              <a:r>
                <a:rPr lang="ko-KR" altLang="en-US" sz="14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퀘스트를 완료</a:t>
              </a:r>
              <a:r>
                <a:rPr lang="ko-KR" altLang="en-US" sz="1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하거나</a:t>
              </a:r>
              <a:endPara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NPC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호감도 수치를 모두 채우면</a:t>
              </a:r>
              <a:r>
                <a:rPr lang="ko-KR" altLang="en-US" sz="1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수치가 오른다</a:t>
              </a:r>
              <a:r>
                <a:rPr lang="en-US" altLang="ko-KR" sz="1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3544CE-13CA-5F40-F67A-2659421364A0}"/>
                </a:ext>
              </a:extLst>
            </p:cNvPr>
            <p:cNvSpPr/>
            <p:nvPr/>
          </p:nvSpPr>
          <p:spPr>
            <a:xfrm>
              <a:off x="1086617" y="5060916"/>
              <a:ext cx="1493531" cy="57606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명성</a:t>
              </a:r>
            </a:p>
          </p:txBody>
        </p:sp>
      </p:grpSp>
      <p:sp>
        <p:nvSpPr>
          <p:cNvPr id="42" name="텍스트 개체 틀 26">
            <a:extLst>
              <a:ext uri="{FF2B5EF4-FFF2-40B4-BE49-F238E27FC236}">
                <a16:creationId xmlns:a16="http://schemas.microsoft.com/office/drawing/2014/main" id="{DE0E98B7-D7AD-4CFF-AE64-690D9A523574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4.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시스템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51648C-6655-382E-7A24-FD579EA41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44" y="2986153"/>
            <a:ext cx="5141340" cy="3456382"/>
          </a:xfrm>
          <a:prstGeom prst="rect">
            <a:avLst/>
          </a:prstGeom>
        </p:spPr>
      </p:pic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49239DB5-86DE-F6CE-CEBA-D7FDE2BE28DE}"/>
              </a:ext>
            </a:extLst>
          </p:cNvPr>
          <p:cNvSpPr txBox="1">
            <a:spLocks/>
          </p:cNvSpPr>
          <p:nvPr/>
        </p:nvSpPr>
        <p:spPr>
          <a:xfrm>
            <a:off x="6406398" y="3095612"/>
            <a:ext cx="2465510" cy="666776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내용은 엑셀에 서술</a:t>
            </a: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79056333-2127-D5A6-8FE6-F267A13BD0F3}"/>
              </a:ext>
            </a:extLst>
          </p:cNvPr>
          <p:cNvSpPr txBox="1">
            <a:spLocks/>
          </p:cNvSpPr>
          <p:nvPr/>
        </p:nvSpPr>
        <p:spPr>
          <a:xfrm>
            <a:off x="1086844" y="6439379"/>
            <a:ext cx="2160240" cy="160118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명성 시스템에 대한 엑셀 파일 내용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0372840C-42F9-520B-2281-EA7372D573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35B910E-3008-057F-895A-C8D0624FCF7C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909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6">
            <a:extLst>
              <a:ext uri="{FF2B5EF4-FFF2-40B4-BE49-F238E27FC236}">
                <a16:creationId xmlns:a16="http://schemas.microsoft.com/office/drawing/2014/main" id="{B2579B54-32E9-84FD-BF7E-3BC262B97239}"/>
              </a:ext>
            </a:extLst>
          </p:cNvPr>
          <p:cNvSpPr txBox="1">
            <a:spLocks/>
          </p:cNvSpPr>
          <p:nvPr/>
        </p:nvSpPr>
        <p:spPr>
          <a:xfrm>
            <a:off x="4571998" y="4318275"/>
            <a:ext cx="3294233" cy="2247701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낙인이 걸린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아이템이 존재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모두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결말 시 돌아온 플레이어는 왕에게    변화된 자신을 인정받고 후에 왕위를 계승하게 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3" name="내용 개체 틀 6">
            <a:extLst>
              <a:ext uri="{FF2B5EF4-FFF2-40B4-BE49-F238E27FC236}">
                <a16:creationId xmlns:a16="http://schemas.microsoft.com/office/drawing/2014/main" id="{29488814-F04F-355D-209F-C7A1F8E32587}"/>
              </a:ext>
            </a:extLst>
          </p:cNvPr>
          <p:cNvSpPr txBox="1">
            <a:spLocks/>
          </p:cNvSpPr>
          <p:nvPr/>
        </p:nvSpPr>
        <p:spPr>
          <a:xfrm>
            <a:off x="1134253" y="4318275"/>
            <a:ext cx="3294233" cy="2247701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숨겨진 징표 아이템을 찾는다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낙인이 걸린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존재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모두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결말 시 돌아온 플레이어는 사라진   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치엘론의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유물을 찾아온 왕자로 후에 위대한 왕이 됨과 동시에 영웅으로   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칭송받는다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24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21EE713E-DFBD-620A-7E52-369C48B8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42" name="텍스트 개체 틀 26">
            <a:extLst>
              <a:ext uri="{FF2B5EF4-FFF2-40B4-BE49-F238E27FC236}">
                <a16:creationId xmlns:a16="http://schemas.microsoft.com/office/drawing/2014/main" id="{DE0E98B7-D7AD-4CFF-AE64-690D9A523574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5.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엔딩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59C943F-997D-ECE9-EED9-C808E8FF4CA9}"/>
              </a:ext>
            </a:extLst>
          </p:cNvPr>
          <p:cNvSpPr/>
          <p:nvPr/>
        </p:nvSpPr>
        <p:spPr>
          <a:xfrm>
            <a:off x="3825233" y="2290033"/>
            <a:ext cx="1493531" cy="5760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엔딩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07A6DE0-F29C-57DD-8A30-B01D807B341B}"/>
              </a:ext>
            </a:extLst>
          </p:cNvPr>
          <p:cNvSpPr/>
          <p:nvPr/>
        </p:nvSpPr>
        <p:spPr>
          <a:xfrm>
            <a:off x="1134253" y="3717032"/>
            <a:ext cx="136815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 엔딩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A9DD5BC-DD13-2BA4-8F98-A228D6BDB37A}"/>
              </a:ext>
            </a:extLst>
          </p:cNvPr>
          <p:cNvSpPr/>
          <p:nvPr/>
        </p:nvSpPr>
        <p:spPr>
          <a:xfrm>
            <a:off x="4571998" y="3717032"/>
            <a:ext cx="136815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해피 엔딩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07880FA-9384-ED31-B9A4-5EC6F05F436B}"/>
              </a:ext>
            </a:extLst>
          </p:cNvPr>
          <p:cNvSpPr/>
          <p:nvPr/>
        </p:nvSpPr>
        <p:spPr>
          <a:xfrm>
            <a:off x="1134253" y="2943516"/>
            <a:ext cx="6731978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배드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엔딩을 제외한 모든 엔딩은 </a:t>
            </a:r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개수 혹은 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낙인이 걸린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개수에 따라 엔딩이 변한다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AA4B8DD5-390B-0452-5FF1-C35FAFDA2C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B29D274-87A8-B9A6-2C58-21D5F4786BE2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936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6">
            <a:extLst>
              <a:ext uri="{FF2B5EF4-FFF2-40B4-BE49-F238E27FC236}">
                <a16:creationId xmlns:a16="http://schemas.microsoft.com/office/drawing/2014/main" id="{B9B18953-F308-4590-8E19-B3B5419F0D15}"/>
              </a:ext>
            </a:extLst>
          </p:cNvPr>
          <p:cNvSpPr txBox="1">
            <a:spLocks/>
          </p:cNvSpPr>
          <p:nvPr/>
        </p:nvSpPr>
        <p:spPr>
          <a:xfrm>
            <a:off x="4571998" y="4318275"/>
            <a:ext cx="3294233" cy="2247701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낙인이 걸린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최소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  이상 존재한다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3~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유실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결말 시 돌아온 플레이어는 왕에게    변화된 자신을 인정받지도 못하고     왕궁에서 쫓겨나게 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EAB218FB-4BBA-1060-F3B3-569BA62F590C}"/>
              </a:ext>
            </a:extLst>
          </p:cNvPr>
          <p:cNvSpPr txBox="1">
            <a:spLocks/>
          </p:cNvSpPr>
          <p:nvPr/>
        </p:nvSpPr>
        <p:spPr>
          <a:xfrm>
            <a:off x="1134253" y="4318275"/>
            <a:ext cx="3294233" cy="2247701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낙인이 걸린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최소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  이상 최대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이하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유실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결말 시 돌아온 플레이어는 왕에게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변화된 자신을 인정받지만 자신의     형제가 왕위를 이어받고 이후 자신은 왕족에 머무르게 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25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21EE713E-DFBD-620A-7E52-369C48B8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42" name="텍스트 개체 틀 26">
            <a:extLst>
              <a:ext uri="{FF2B5EF4-FFF2-40B4-BE49-F238E27FC236}">
                <a16:creationId xmlns:a16="http://schemas.microsoft.com/office/drawing/2014/main" id="{DE0E98B7-D7AD-4CFF-AE64-690D9A523574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5.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엔딩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59C943F-997D-ECE9-EED9-C808E8FF4CA9}"/>
              </a:ext>
            </a:extLst>
          </p:cNvPr>
          <p:cNvSpPr/>
          <p:nvPr/>
        </p:nvSpPr>
        <p:spPr>
          <a:xfrm>
            <a:off x="3825233" y="2290033"/>
            <a:ext cx="1493531" cy="5760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엔딩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D8DD49C-58C1-EA8D-45B3-FE2885958C5D}"/>
              </a:ext>
            </a:extLst>
          </p:cNvPr>
          <p:cNvSpPr/>
          <p:nvPr/>
        </p:nvSpPr>
        <p:spPr>
          <a:xfrm>
            <a:off x="1134253" y="2943516"/>
            <a:ext cx="6731978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배드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엔딩을 제외한 모든 엔딩은 </a:t>
            </a:r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개수 혹은 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낙인이 걸린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개수에 따라 엔딩이 변한다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C9280EA-8598-955F-FB44-EAB2CC32ACF9}"/>
              </a:ext>
            </a:extLst>
          </p:cNvPr>
          <p:cNvSpPr/>
          <p:nvPr/>
        </p:nvSpPr>
        <p:spPr>
          <a:xfrm>
            <a:off x="1134253" y="3717032"/>
            <a:ext cx="136815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노말 엔딩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4D40F47-4613-8D21-5CD2-9B5739BBBDA7}"/>
              </a:ext>
            </a:extLst>
          </p:cNvPr>
          <p:cNvSpPr/>
          <p:nvPr/>
        </p:nvSpPr>
        <p:spPr>
          <a:xfrm>
            <a:off x="4571998" y="3717032"/>
            <a:ext cx="136815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새드 엔딩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F5071E5D-7D30-5DDE-DB91-BE9E27D2EB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652A2E-1BDF-6FCE-82D7-43B756CC2C4D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368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413247"/>
            </a:gs>
            <a:gs pos="34000">
              <a:srgbClr val="191A2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26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INTRODUCTION | PLAY | </a:t>
            </a:r>
            <a:r>
              <a:rPr lang="en-US" altLang="ko-KR" sz="800" b="1" dirty="0">
                <a:latin typeface="+mn-lt"/>
              </a:rPr>
              <a:t>PLAN</a:t>
            </a:r>
            <a:r>
              <a:rPr lang="en-US" altLang="ko-KR" sz="800" dirty="0">
                <a:latin typeface="+mn-lt"/>
              </a:rPr>
              <a:t>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3</a:t>
            </a:r>
            <a:r>
              <a:rPr lang="en-US" altLang="ko-KR" sz="2400" b="1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. PLAN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76F12B8-7D34-5D8A-C65B-5484AA8BCEC8}"/>
              </a:ext>
            </a:extLst>
          </p:cNvPr>
          <p:cNvCxnSpPr>
            <a:cxnSpLocks/>
          </p:cNvCxnSpPr>
          <p:nvPr/>
        </p:nvCxnSpPr>
        <p:spPr>
          <a:xfrm>
            <a:off x="4860032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17229D2C-C05C-97D7-6FF4-96862F7A9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257106"/>
              </p:ext>
            </p:extLst>
          </p:nvPr>
        </p:nvGraphicFramePr>
        <p:xfrm>
          <a:off x="1134252" y="2133395"/>
          <a:ext cx="6885798" cy="4247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452">
                  <a:extLst>
                    <a:ext uri="{9D8B030D-6E8A-4147-A177-3AD203B41FA5}">
                      <a16:colId xmlns:a16="http://schemas.microsoft.com/office/drawing/2014/main" val="327334603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4221805082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3106735963"/>
                    </a:ext>
                  </a:extLst>
                </a:gridCol>
                <a:gridCol w="2151906">
                  <a:extLst>
                    <a:ext uri="{9D8B030D-6E8A-4147-A177-3AD203B41FA5}">
                      <a16:colId xmlns:a16="http://schemas.microsoft.com/office/drawing/2014/main" val="3916408976"/>
                    </a:ext>
                  </a:extLst>
                </a:gridCol>
              </a:tblGrid>
              <a:tr h="422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41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제출일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41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41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41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31306"/>
                  </a:ext>
                </a:extLst>
              </a:tr>
              <a:tr h="31135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22.10.19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플로우 차트 작성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시스템 도식화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143490"/>
                  </a:ext>
                </a:extLst>
              </a:tr>
              <a:tr h="3113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strike="noStrik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 strike="noStrik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 구성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trike="noStrik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단순 </a:t>
                      </a:r>
                      <a:r>
                        <a:rPr lang="en-US" altLang="ko-KR" sz="1100" b="0" strike="noStrik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UX/UI</a:t>
                      </a:r>
                      <a:endParaRPr lang="ko-KR" altLang="en-US" sz="1100" b="0" strike="noStrike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653487"/>
                  </a:ext>
                </a:extLst>
              </a:tr>
              <a:tr h="311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스토리 추가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344330"/>
                  </a:ext>
                </a:extLst>
              </a:tr>
              <a:tr h="46702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명성 시스템 구성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475670"/>
                  </a:ext>
                </a:extLst>
              </a:tr>
              <a:tr h="4670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재화 </a:t>
                      </a:r>
                      <a:r>
                        <a:rPr lang="ko-KR" altLang="en-US" sz="1600" b="0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소비처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구성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2743763"/>
                  </a:ext>
                </a:extLst>
              </a:tr>
              <a:tr h="471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난이도 조정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아이템에 따른 스토리 추가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728689"/>
                  </a:ext>
                </a:extLst>
              </a:tr>
              <a:tr h="471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보상 조정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334154"/>
                  </a:ext>
                </a:extLst>
              </a:tr>
              <a:tr h="94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활동력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시스템 디자인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342007"/>
                  </a:ext>
                </a:extLst>
              </a:tr>
            </a:tbl>
          </a:graphicData>
        </a:graphic>
      </p:graphicFrame>
      <p:sp>
        <p:nvSpPr>
          <p:cNvPr id="5" name="제목 5">
            <a:extLst>
              <a:ext uri="{FF2B5EF4-FFF2-40B4-BE49-F238E27FC236}">
                <a16:creationId xmlns:a16="http://schemas.microsoft.com/office/drawing/2014/main" id="{62724842-E3BC-F2D8-97F7-A30DF5BAF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90730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413247"/>
            </a:gs>
            <a:gs pos="34000">
              <a:srgbClr val="191A2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27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3</a:t>
            </a:r>
            <a:r>
              <a:rPr lang="en-US" altLang="ko-KR" sz="2400" b="1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. PLAN (1</a:t>
            </a:r>
            <a:r>
              <a:rPr lang="ko-KR" altLang="en-US" sz="2400" b="1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차</a:t>
            </a:r>
            <a:r>
              <a:rPr lang="en-US" altLang="ko-KR" sz="2400" b="1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)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5" name="제목 5">
            <a:extLst>
              <a:ext uri="{FF2B5EF4-FFF2-40B4-BE49-F238E27FC236}">
                <a16:creationId xmlns:a16="http://schemas.microsoft.com/office/drawing/2014/main" id="{62724842-E3BC-F2D8-97F7-A30DF5BAF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B5AAC6E8-70AE-8E21-7C69-0168C64560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INTRODUCTION | PLAY | </a:t>
            </a:r>
            <a:r>
              <a:rPr lang="en-US" altLang="ko-KR" sz="800" b="1" dirty="0">
                <a:latin typeface="+mn-lt"/>
              </a:rPr>
              <a:t>PLAN</a:t>
            </a:r>
            <a:r>
              <a:rPr lang="en-US" altLang="ko-KR" sz="800" dirty="0">
                <a:latin typeface="+mn-lt"/>
              </a:rPr>
              <a:t>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8DDD3F6-FD2F-1379-0CEE-7B183714FB34}"/>
              </a:ext>
            </a:extLst>
          </p:cNvPr>
          <p:cNvCxnSpPr>
            <a:cxnSpLocks/>
          </p:cNvCxnSpPr>
          <p:nvPr/>
        </p:nvCxnSpPr>
        <p:spPr>
          <a:xfrm>
            <a:off x="4860032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7DB69B84-C8D0-8D5B-F7FC-1B843477C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74041"/>
              </p:ext>
            </p:extLst>
          </p:nvPr>
        </p:nvGraphicFramePr>
        <p:xfrm>
          <a:off x="575555" y="1998997"/>
          <a:ext cx="7992888" cy="454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670">
                  <a:extLst>
                    <a:ext uri="{9D8B030D-6E8A-4147-A177-3AD203B41FA5}">
                      <a16:colId xmlns:a16="http://schemas.microsoft.com/office/drawing/2014/main" val="3273346031"/>
                    </a:ext>
                  </a:extLst>
                </a:gridCol>
                <a:gridCol w="1373595">
                  <a:extLst>
                    <a:ext uri="{9D8B030D-6E8A-4147-A177-3AD203B41FA5}">
                      <a16:colId xmlns:a16="http://schemas.microsoft.com/office/drawing/2014/main" val="4221805082"/>
                    </a:ext>
                  </a:extLst>
                </a:gridCol>
                <a:gridCol w="2823501">
                  <a:extLst>
                    <a:ext uri="{9D8B030D-6E8A-4147-A177-3AD203B41FA5}">
                      <a16:colId xmlns:a16="http://schemas.microsoft.com/office/drawing/2014/main" val="3106735963"/>
                    </a:ext>
                  </a:extLst>
                </a:gridCol>
                <a:gridCol w="1678838">
                  <a:extLst>
                    <a:ext uri="{9D8B030D-6E8A-4147-A177-3AD203B41FA5}">
                      <a16:colId xmlns:a16="http://schemas.microsoft.com/office/drawing/2014/main" val="3916408976"/>
                    </a:ext>
                  </a:extLst>
                </a:gridCol>
                <a:gridCol w="1297284">
                  <a:extLst>
                    <a:ext uri="{9D8B030D-6E8A-4147-A177-3AD203B41FA5}">
                      <a16:colId xmlns:a16="http://schemas.microsoft.com/office/drawing/2014/main" val="1918899046"/>
                    </a:ext>
                  </a:extLst>
                </a:gridCol>
              </a:tblGrid>
              <a:tr h="4229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제출일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변경 사항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31306"/>
                  </a:ext>
                </a:extLst>
              </a:tr>
              <a:tr h="33552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22.10.19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플로우 차트 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시스템 도식화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143490"/>
                  </a:ext>
                </a:extLst>
              </a:tr>
              <a:tr h="335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 구성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단순 </a:t>
                      </a:r>
                      <a:r>
                        <a:rPr lang="en-US" altLang="ko-KR" sz="11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UX/UI</a:t>
                      </a:r>
                      <a:endParaRPr lang="ko-KR" altLang="en-US" sz="1100" b="0" strike="sngStrike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trike="noStrike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b="0" strike="noStrike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차시에 진행</a:t>
                      </a:r>
                      <a:endParaRPr lang="ko-KR" altLang="en-US" sz="1200" b="0" strike="noStrike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653487"/>
                  </a:ext>
                </a:extLst>
              </a:tr>
              <a:tr h="335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스토리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344330"/>
                  </a:ext>
                </a:extLst>
              </a:tr>
              <a:tr h="33552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strike="sngStrike" dirty="0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strike="sngStrike" dirty="0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명성 시스템 구성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strike="sngStrike" dirty="0">
                        <a:solidFill>
                          <a:srgbClr val="7F7F7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trike="sngStrike" dirty="0">
                        <a:solidFill>
                          <a:srgbClr val="7F7F7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475670"/>
                  </a:ext>
                </a:extLst>
              </a:tr>
              <a:tr h="457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strike="sngStrike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 strike="sngStrike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호감도</a:t>
                      </a:r>
                      <a:endParaRPr lang="ko-KR" altLang="en-US" sz="1600" b="0" strike="sngStrike" dirty="0">
                        <a:solidFill>
                          <a:srgbClr val="7F7F7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trike="sngStrike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호감도와 관련된 시스템</a:t>
                      </a:r>
                      <a:endParaRPr lang="ko-KR" altLang="en-US" sz="1100" b="0" strike="sngStrike" dirty="0">
                        <a:solidFill>
                          <a:srgbClr val="7F7F7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trike="sngStrike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b="0" strike="sngStrike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차시 혹은 </a:t>
                      </a:r>
                      <a:r>
                        <a:rPr lang="en-US" altLang="ko-KR" sz="1200" b="0" strike="sngStrike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b="0" strike="sngStrike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차시 추가 예정</a:t>
                      </a:r>
                      <a:endParaRPr lang="ko-KR" altLang="en-US" sz="1200" b="0" strike="sngStrike" dirty="0">
                        <a:solidFill>
                          <a:srgbClr val="7F7F7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865023"/>
                  </a:ext>
                </a:extLst>
              </a:tr>
              <a:tr h="4335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strike="sngStrike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600" b="0" strike="sngStrike" dirty="0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재화 </a:t>
                      </a:r>
                      <a:r>
                        <a:rPr lang="ko-KR" altLang="en-US" sz="1600" b="0" strike="sngStrike" dirty="0" err="1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소비처</a:t>
                      </a:r>
                      <a:r>
                        <a:rPr lang="ko-KR" altLang="en-US" sz="1600" b="0" strike="sngStrike" dirty="0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구성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strike="sngStrike" dirty="0">
                        <a:solidFill>
                          <a:srgbClr val="7F7F7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trike="sngStrike" dirty="0">
                        <a:solidFill>
                          <a:srgbClr val="7F7F7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2743763"/>
                  </a:ext>
                </a:extLst>
              </a:tr>
              <a:tr h="4716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난이도 조정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아이템에 따른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스토리 추가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728689"/>
                  </a:ext>
                </a:extLst>
              </a:tr>
              <a:tr h="471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보상 조정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334154"/>
                  </a:ext>
                </a:extLst>
              </a:tr>
              <a:tr h="943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활동력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시스템 디자인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342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711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413247"/>
            </a:gs>
            <a:gs pos="34000">
              <a:srgbClr val="191A2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28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3</a:t>
            </a:r>
            <a:r>
              <a:rPr lang="en-US" altLang="ko-KR" sz="2400" b="1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. PLAN (2</a:t>
            </a:r>
            <a:r>
              <a:rPr lang="ko-KR" altLang="en-US" sz="2400" b="1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차</a:t>
            </a:r>
            <a:r>
              <a:rPr lang="en-US" altLang="ko-KR" sz="2400" b="1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)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17229D2C-C05C-97D7-6FF4-96862F7A9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23108"/>
              </p:ext>
            </p:extLst>
          </p:nvPr>
        </p:nvGraphicFramePr>
        <p:xfrm>
          <a:off x="575555" y="1998998"/>
          <a:ext cx="7992888" cy="4542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670">
                  <a:extLst>
                    <a:ext uri="{9D8B030D-6E8A-4147-A177-3AD203B41FA5}">
                      <a16:colId xmlns:a16="http://schemas.microsoft.com/office/drawing/2014/main" val="3273346031"/>
                    </a:ext>
                  </a:extLst>
                </a:gridCol>
                <a:gridCol w="1373595">
                  <a:extLst>
                    <a:ext uri="{9D8B030D-6E8A-4147-A177-3AD203B41FA5}">
                      <a16:colId xmlns:a16="http://schemas.microsoft.com/office/drawing/2014/main" val="4221805082"/>
                    </a:ext>
                  </a:extLst>
                </a:gridCol>
                <a:gridCol w="2823501">
                  <a:extLst>
                    <a:ext uri="{9D8B030D-6E8A-4147-A177-3AD203B41FA5}">
                      <a16:colId xmlns:a16="http://schemas.microsoft.com/office/drawing/2014/main" val="3106735963"/>
                    </a:ext>
                  </a:extLst>
                </a:gridCol>
                <a:gridCol w="1678838">
                  <a:extLst>
                    <a:ext uri="{9D8B030D-6E8A-4147-A177-3AD203B41FA5}">
                      <a16:colId xmlns:a16="http://schemas.microsoft.com/office/drawing/2014/main" val="3916408976"/>
                    </a:ext>
                  </a:extLst>
                </a:gridCol>
                <a:gridCol w="1297284">
                  <a:extLst>
                    <a:ext uri="{9D8B030D-6E8A-4147-A177-3AD203B41FA5}">
                      <a16:colId xmlns:a16="http://schemas.microsoft.com/office/drawing/2014/main" val="1918899046"/>
                    </a:ext>
                  </a:extLst>
                </a:gridCol>
              </a:tblGrid>
              <a:tr h="422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제출일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변경 사항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31306"/>
                  </a:ext>
                </a:extLst>
              </a:tr>
              <a:tr h="31135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22.10.19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플로우 차트 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시스템 도식화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143490"/>
                  </a:ext>
                </a:extLst>
              </a:tr>
              <a:tr h="3113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 구성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단순 </a:t>
                      </a:r>
                      <a:r>
                        <a:rPr lang="en-US" altLang="ko-KR" sz="11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UX/UI</a:t>
                      </a:r>
                      <a:endParaRPr lang="ko-KR" altLang="en-US" sz="1100" b="0" strike="sngStrike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trike="noStrike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b="0" strike="noStrike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차시에 진행</a:t>
                      </a:r>
                      <a:endParaRPr lang="ko-KR" altLang="en-US" sz="1200" b="0" strike="noStrike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653487"/>
                  </a:ext>
                </a:extLst>
              </a:tr>
              <a:tr h="311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스토리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344330"/>
                  </a:ext>
                </a:extLst>
              </a:tr>
              <a:tr h="23351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22.11.09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엑셀로 작성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475670"/>
                  </a:ext>
                </a:extLst>
              </a:tr>
              <a:tr h="233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기초 스테이터스 및 시간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현실 시간과의 배율 및 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시작 시 스테이터스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865023"/>
                  </a:ext>
                </a:extLst>
              </a:tr>
              <a:tr h="4670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큰 목차 구성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자세한 내용은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차시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2743763"/>
                  </a:ext>
                </a:extLst>
              </a:tr>
              <a:tr h="471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목차 별 내용 구체화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아이템에 따른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스토리 추가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728689"/>
                  </a:ext>
                </a:extLst>
              </a:tr>
              <a:tr h="471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호감도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명성 시스템 작성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호감도</a:t>
                      </a:r>
                      <a:r>
                        <a:rPr lang="en-US" altLang="ko-KR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명성과 재화와의 관계 구축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차시에 다루지</a:t>
                      </a:r>
                      <a:endParaRPr lang="en-US" altLang="ko-KR" sz="1200" b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못한 내용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334154"/>
                  </a:ext>
                </a:extLst>
              </a:tr>
              <a:tr h="471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UI/UX 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시각화 하기 위함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342007"/>
                  </a:ext>
                </a:extLst>
              </a:tr>
              <a:tr h="471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스킬 범위 표시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세부 스토리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시각화 하기 위함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740317"/>
                  </a:ext>
                </a:extLst>
              </a:tr>
            </a:tbl>
          </a:graphicData>
        </a:graphic>
      </p:graphicFrame>
      <p:sp>
        <p:nvSpPr>
          <p:cNvPr id="5" name="제목 5">
            <a:extLst>
              <a:ext uri="{FF2B5EF4-FFF2-40B4-BE49-F238E27FC236}">
                <a16:creationId xmlns:a16="http://schemas.microsoft.com/office/drawing/2014/main" id="{62724842-E3BC-F2D8-97F7-A30DF5BAF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83D39750-1674-0C2A-63EF-316B368EA9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INTRODUCTION | PLAY | </a:t>
            </a:r>
            <a:r>
              <a:rPr lang="en-US" altLang="ko-KR" sz="800" b="1" dirty="0">
                <a:latin typeface="+mn-lt"/>
              </a:rPr>
              <a:t>PLAN</a:t>
            </a:r>
            <a:r>
              <a:rPr lang="en-US" altLang="ko-KR" sz="800" dirty="0">
                <a:latin typeface="+mn-lt"/>
              </a:rPr>
              <a:t>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DC5848D-B86D-0C30-0408-1CF3F01E0488}"/>
              </a:ext>
            </a:extLst>
          </p:cNvPr>
          <p:cNvCxnSpPr>
            <a:cxnSpLocks/>
          </p:cNvCxnSpPr>
          <p:nvPr/>
        </p:nvCxnSpPr>
        <p:spPr>
          <a:xfrm>
            <a:off x="4860032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025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413247"/>
            </a:gs>
            <a:gs pos="34000">
              <a:srgbClr val="191A2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29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3. PLAN (3</a:t>
            </a:r>
            <a:r>
              <a:rPr lang="ko-KR" altLang="en-US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차</a:t>
            </a:r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)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17229D2C-C05C-97D7-6FF4-96862F7A9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005043"/>
              </p:ext>
            </p:extLst>
          </p:nvPr>
        </p:nvGraphicFramePr>
        <p:xfrm>
          <a:off x="575555" y="1998998"/>
          <a:ext cx="7992888" cy="4542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670">
                  <a:extLst>
                    <a:ext uri="{9D8B030D-6E8A-4147-A177-3AD203B41FA5}">
                      <a16:colId xmlns:a16="http://schemas.microsoft.com/office/drawing/2014/main" val="3273346031"/>
                    </a:ext>
                  </a:extLst>
                </a:gridCol>
                <a:gridCol w="1373595">
                  <a:extLst>
                    <a:ext uri="{9D8B030D-6E8A-4147-A177-3AD203B41FA5}">
                      <a16:colId xmlns:a16="http://schemas.microsoft.com/office/drawing/2014/main" val="4221805082"/>
                    </a:ext>
                  </a:extLst>
                </a:gridCol>
                <a:gridCol w="2823501">
                  <a:extLst>
                    <a:ext uri="{9D8B030D-6E8A-4147-A177-3AD203B41FA5}">
                      <a16:colId xmlns:a16="http://schemas.microsoft.com/office/drawing/2014/main" val="3106735963"/>
                    </a:ext>
                  </a:extLst>
                </a:gridCol>
                <a:gridCol w="1678838">
                  <a:extLst>
                    <a:ext uri="{9D8B030D-6E8A-4147-A177-3AD203B41FA5}">
                      <a16:colId xmlns:a16="http://schemas.microsoft.com/office/drawing/2014/main" val="3916408976"/>
                    </a:ext>
                  </a:extLst>
                </a:gridCol>
                <a:gridCol w="1297284">
                  <a:extLst>
                    <a:ext uri="{9D8B030D-6E8A-4147-A177-3AD203B41FA5}">
                      <a16:colId xmlns:a16="http://schemas.microsoft.com/office/drawing/2014/main" val="1918899046"/>
                    </a:ext>
                  </a:extLst>
                </a:gridCol>
              </a:tblGrid>
              <a:tr h="422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제출일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변경 사항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31306"/>
                  </a:ext>
                </a:extLst>
              </a:tr>
              <a:tr h="31135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22.10.19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플로우 차트 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시스템 도식화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143490"/>
                  </a:ext>
                </a:extLst>
              </a:tr>
              <a:tr h="3113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 구성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단순 </a:t>
                      </a:r>
                      <a:r>
                        <a:rPr lang="en-US" altLang="ko-KR" sz="11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UX/UI</a:t>
                      </a:r>
                      <a:endParaRPr lang="ko-KR" altLang="en-US" sz="1100" b="0" strike="sngStrike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trike="noStrike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b="0" strike="noStrike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차시에 진행</a:t>
                      </a:r>
                      <a:endParaRPr lang="ko-KR" altLang="en-US" sz="1200" b="0" strike="noStrike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653487"/>
                  </a:ext>
                </a:extLst>
              </a:tr>
              <a:tr h="311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스토리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344330"/>
                  </a:ext>
                </a:extLst>
              </a:tr>
              <a:tr h="23351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22.11.09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엑셀로 작성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475670"/>
                  </a:ext>
                </a:extLst>
              </a:tr>
              <a:tr h="233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기초 스테이터스 및 시간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현실 시간과의 배율 및 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시작 시 스테이터스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865023"/>
                  </a:ext>
                </a:extLst>
              </a:tr>
              <a:tr h="4670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큰 목차 구성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자세한 내용은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차시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엑셀로 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2743763"/>
                  </a:ext>
                </a:extLst>
              </a:tr>
              <a:tr h="471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22.11.16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목차 별 내용 구체화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아이템에 따른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스토리 추가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엑셀로 작성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728689"/>
                  </a:ext>
                </a:extLst>
              </a:tr>
              <a:tr h="471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호감도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명성 시스템 작성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호감도</a:t>
                      </a:r>
                      <a:r>
                        <a:rPr lang="en-US" altLang="ko-KR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명성과 재화와의 관계 구축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엑셀로 작성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334154"/>
                  </a:ext>
                </a:extLst>
              </a:tr>
              <a:tr h="471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22.11.16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UI/UX 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시각화 하기 위함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엑셀로 작성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342007"/>
                  </a:ext>
                </a:extLst>
              </a:tr>
              <a:tr h="471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스킬 범위 표시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세부 스토리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시각화 하기 위함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엑셀로 작성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740317"/>
                  </a:ext>
                </a:extLst>
              </a:tr>
            </a:tbl>
          </a:graphicData>
        </a:graphic>
      </p:graphicFrame>
      <p:sp>
        <p:nvSpPr>
          <p:cNvPr id="5" name="제목 5">
            <a:extLst>
              <a:ext uri="{FF2B5EF4-FFF2-40B4-BE49-F238E27FC236}">
                <a16:creationId xmlns:a16="http://schemas.microsoft.com/office/drawing/2014/main" id="{62724842-E3BC-F2D8-97F7-A30DF5BAF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309EDAC0-4241-CE97-5239-9F34BA8F18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INTRODUCTION | PLAY | </a:t>
            </a:r>
            <a:r>
              <a:rPr lang="en-US" altLang="ko-KR" sz="800" b="1" dirty="0">
                <a:latin typeface="+mn-lt"/>
              </a:rPr>
              <a:t>PLAN</a:t>
            </a:r>
            <a:r>
              <a:rPr lang="en-US" altLang="ko-KR" sz="800" dirty="0">
                <a:latin typeface="+mn-lt"/>
              </a:rPr>
              <a:t>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B2EE35D-1D4C-4C3D-73EE-710CDD70AC6E}"/>
              </a:ext>
            </a:extLst>
          </p:cNvPr>
          <p:cNvCxnSpPr>
            <a:cxnSpLocks/>
          </p:cNvCxnSpPr>
          <p:nvPr/>
        </p:nvCxnSpPr>
        <p:spPr>
          <a:xfrm>
            <a:off x="4860032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657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noFill/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1. INTRODUCTION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5" name="텍스트 개체 틀 26">
            <a:extLst>
              <a:ext uri="{FF2B5EF4-FFF2-40B4-BE49-F238E27FC236}">
                <a16:creationId xmlns:a16="http://schemas.microsoft.com/office/drawing/2014/main" id="{8DC06978-25AC-F1D3-9F0D-4D1F36533C12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컨셉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텍스트 개체 틀 26">
            <a:extLst>
              <a:ext uri="{FF2B5EF4-FFF2-40B4-BE49-F238E27FC236}">
                <a16:creationId xmlns:a16="http://schemas.microsoft.com/office/drawing/2014/main" id="{DEC9DC8D-09F5-F1B5-8AC4-8730CFAEC39E}"/>
              </a:ext>
            </a:extLst>
          </p:cNvPr>
          <p:cNvSpPr txBox="1">
            <a:spLocks/>
          </p:cNvSpPr>
          <p:nvPr/>
        </p:nvSpPr>
        <p:spPr>
          <a:xfrm>
            <a:off x="1003122" y="2630677"/>
            <a:ext cx="7313294" cy="32127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altLang="ko-KR" sz="2400" i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“</a:t>
            </a:r>
            <a:r>
              <a:rPr lang="ko-KR" altLang="en-US" sz="2400" i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집으로 돌아가기 위해</a:t>
            </a:r>
            <a:endParaRPr lang="en-US" altLang="ko-KR" sz="2400" i="1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</a:endParaRPr>
          </a:p>
          <a:p>
            <a:pPr marL="0" indent="0" algn="ctr"/>
            <a:r>
              <a:rPr lang="ko-KR" altLang="en-US" sz="2400" i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명성을 얻어 </a:t>
            </a:r>
            <a:r>
              <a:rPr lang="ko-KR" altLang="en-US" sz="2400" b="1" i="1" dirty="0">
                <a:solidFill>
                  <a:srgbClr val="ECD691"/>
                </a:solidFill>
              </a:rPr>
              <a:t>별의 징표</a:t>
            </a:r>
            <a:r>
              <a:rPr lang="ko-KR" altLang="en-US" sz="2400" i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를 찾아 돌아간다</a:t>
            </a:r>
            <a:r>
              <a:rPr lang="en-US" altLang="ko-KR" sz="2400" i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.”</a:t>
            </a:r>
            <a:endParaRPr lang="en-US" i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2A125067-A922-155D-A782-0451821850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b="1" dirty="0">
                <a:latin typeface="+mn-lt"/>
              </a:rPr>
              <a:t>INTRODUCTION</a:t>
            </a:r>
            <a:r>
              <a:rPr lang="en-US" altLang="ko-KR" sz="800" dirty="0">
                <a:latin typeface="+mn-lt"/>
              </a:rPr>
              <a:t> | PLAY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A452EF-DE6D-D83D-8C0E-78138C60EE20}"/>
              </a:ext>
            </a:extLst>
          </p:cNvPr>
          <p:cNvCxnSpPr>
            <a:cxnSpLocks/>
          </p:cNvCxnSpPr>
          <p:nvPr/>
        </p:nvCxnSpPr>
        <p:spPr>
          <a:xfrm>
            <a:off x="1225550" y="1014616"/>
            <a:ext cx="190629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434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9588D"/>
            </a:gs>
            <a:gs pos="34000">
              <a:srgbClr val="171928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30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INTRODUCTION | PLAY | PLAN | </a:t>
            </a:r>
            <a:r>
              <a:rPr lang="en-US" altLang="ko-KR" sz="800" b="1" dirty="0">
                <a:latin typeface="+mn-lt"/>
              </a:rPr>
              <a:t>SOURCE</a:t>
            </a:r>
            <a:r>
              <a:rPr lang="en-US" altLang="ko-KR" sz="800" dirty="0">
                <a:latin typeface="+mn-lt"/>
              </a:rPr>
              <a:t>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4. SOURCE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6012160" y="1014616"/>
            <a:ext cx="93610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54DE07D8-E90E-EABF-C13C-717CA712143B}"/>
              </a:ext>
            </a:extLst>
          </p:cNvPr>
          <p:cNvSpPr txBox="1">
            <a:spLocks/>
          </p:cNvSpPr>
          <p:nvPr/>
        </p:nvSpPr>
        <p:spPr>
          <a:xfrm>
            <a:off x="323528" y="3002794"/>
            <a:ext cx="4032448" cy="2448272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solidFill>
              <a:srgbClr val="ECD691"/>
            </a:solidFill>
            <a:prstDash val="solid"/>
            <a:miter lim="800000"/>
          </a:ln>
          <a:effectLst/>
        </p:spPr>
        <p:txBody>
          <a:bodyPr vert="horz" lIns="108000" tIns="108000" rIns="108000" bIns="108000" rtlCol="0" anchor="t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게임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스타듀밸리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https://namu.wiki/w/Stardew%20Valley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게임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테일즈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https://cafe.daum.net/GuardianTales/ARz6/141195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사용할 키보드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예시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https://dpg.danawa.com/bbs/view?boardSeq=244&amp;listSeq=4044271&amp;past=Y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게임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스타듀밸리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제작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게임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테일즈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제작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85599974-FADB-5657-02CF-2F0AD10D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C6D9FBA3-8953-CB35-0722-A0EEB675B318}"/>
              </a:ext>
            </a:extLst>
          </p:cNvPr>
          <p:cNvSpPr txBox="1">
            <a:spLocks/>
          </p:cNvSpPr>
          <p:nvPr/>
        </p:nvSpPr>
        <p:spPr>
          <a:xfrm>
            <a:off x="4788024" y="3002794"/>
            <a:ext cx="4032448" cy="2448272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solidFill>
              <a:srgbClr val="ECD691"/>
            </a:solidFill>
            <a:prstDash val="solid"/>
            <a:miter lim="800000"/>
          </a:ln>
          <a:effectLst/>
        </p:spPr>
        <p:txBody>
          <a:bodyPr vert="horz" lIns="108000" tIns="108000" rIns="108000" bIns="108000" rtlCol="0" anchor="t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 예시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https://golden-game.tistory.com/m/254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전경도 예시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https://m.gamemeca.com/view.php?gid=453665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전경도 예시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https://m.cafe.daum.net/GuardianTales/AgPt/4746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농사 활동에 대한 엑셀 파일 내용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제작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낚시 활동에 대한 엑셀 파일 내용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제작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명성시스템에 대한 엑셀 파일 내용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제작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1062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547E93"/>
            </a:gs>
            <a:gs pos="34000">
              <a:srgbClr val="18192B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31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INTRODUCTION | PLAY | PLAN | SOURCE | </a:t>
            </a:r>
            <a:r>
              <a:rPr lang="en-US" altLang="ko-KR" sz="800" b="1" dirty="0">
                <a:latin typeface="+mn-lt"/>
              </a:rPr>
              <a:t>QNA</a:t>
            </a:r>
            <a:r>
              <a:rPr lang="en-US" altLang="ko-KR" sz="800" dirty="0">
                <a:latin typeface="+mn-lt"/>
              </a:rPr>
              <a:t>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5. QNA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7524328" y="1014616"/>
            <a:ext cx="36004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내용 개체 틀 6">
            <a:extLst>
              <a:ext uri="{FF2B5EF4-FFF2-40B4-BE49-F238E27FC236}">
                <a16:creationId xmlns:a16="http://schemas.microsoft.com/office/drawing/2014/main" id="{4658FAF3-C9D8-0A5D-83BB-7EE274E77A01}"/>
              </a:ext>
            </a:extLst>
          </p:cNvPr>
          <p:cNvSpPr txBox="1">
            <a:spLocks/>
          </p:cNvSpPr>
          <p:nvPr/>
        </p:nvSpPr>
        <p:spPr>
          <a:xfrm>
            <a:off x="1134253" y="2905606"/>
            <a:ext cx="6896100" cy="1800200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38100" cap="flat" cmpd="sng" algn="ctr">
            <a:solidFill>
              <a:srgbClr val="597A8D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QNA</a:t>
            </a:r>
            <a:endParaRPr lang="ko-KR" altLang="en-US" sz="900" dirty="0"/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DD2FDF64-DFD7-0D28-8513-657D2AE10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64838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dist">
              <a:lnSpc>
                <a:spcPct val="100000"/>
              </a:lnSpc>
            </a:pPr>
            <a:r>
              <a:rPr lang="en-US" altLang="ko-KR"/>
              <a:t>TOKEN </a:t>
            </a:r>
            <a:br>
              <a:rPr lang="en-US" altLang="ko-KR"/>
            </a:br>
            <a:r>
              <a:rPr lang="en-US" altLang="ko-KR"/>
              <a:t>OF </a:t>
            </a:r>
            <a:br>
              <a:rPr lang="en-US" altLang="ko-KR"/>
            </a:br>
            <a:r>
              <a:rPr lang="en-US" altLang="ko-KR"/>
              <a:t>STAR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2400" dirty="0"/>
              <a:t>Thanks for Watching</a:t>
            </a:r>
          </a:p>
        </p:txBody>
      </p:sp>
    </p:spTree>
    <p:extLst>
      <p:ext uri="{BB962C8B-B14F-4D97-AF65-F5344CB8AC3E}">
        <p14:creationId xmlns:p14="http://schemas.microsoft.com/office/powerpoint/2010/main" val="4233620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1. INTRODUCTION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0272D074-86C7-3728-4E63-089AA973AA9D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2.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유사 게임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72323E-EEEC-C789-6964-B1CEA2D39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876" y="2962143"/>
            <a:ext cx="2980076" cy="2579226"/>
          </a:xfrm>
          <a:prstGeom prst="rect">
            <a:avLst/>
          </a:prstGeom>
        </p:spPr>
      </p:pic>
      <p:sp>
        <p:nvSpPr>
          <p:cNvPr id="10" name="텍스트 개체 틀 26">
            <a:extLst>
              <a:ext uri="{FF2B5EF4-FFF2-40B4-BE49-F238E27FC236}">
                <a16:creationId xmlns:a16="http://schemas.microsoft.com/office/drawing/2014/main" id="{05FE56B2-5825-2C8E-9A22-7AD1DF524464}"/>
              </a:ext>
            </a:extLst>
          </p:cNvPr>
          <p:cNvSpPr txBox="1">
            <a:spLocks/>
          </p:cNvSpPr>
          <p:nvPr/>
        </p:nvSpPr>
        <p:spPr>
          <a:xfrm>
            <a:off x="1157675" y="2603368"/>
            <a:ext cx="2977874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ko-KR" altLang="en-US" sz="1800" spc="300" dirty="0" err="1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스타듀밸리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83F3F418-5700-FB57-6D6C-20726658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1" name="내용 개체 틀 6">
            <a:extLst>
              <a:ext uri="{FF2B5EF4-FFF2-40B4-BE49-F238E27FC236}">
                <a16:creationId xmlns:a16="http://schemas.microsoft.com/office/drawing/2014/main" id="{54B28CD5-E3EF-743D-7412-CD9F5429E655}"/>
              </a:ext>
            </a:extLst>
          </p:cNvPr>
          <p:cNvSpPr txBox="1">
            <a:spLocks/>
          </p:cNvSpPr>
          <p:nvPr/>
        </p:nvSpPr>
        <p:spPr>
          <a:xfrm>
            <a:off x="4565322" y="4365104"/>
            <a:ext cx="3664074" cy="1176265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스타듀밸리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호감도와 기력시스템인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활동력 시스템을 구성하였다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내용 개체 틀 6">
            <a:extLst>
              <a:ext uri="{FF2B5EF4-FFF2-40B4-BE49-F238E27FC236}">
                <a16:creationId xmlns:a16="http://schemas.microsoft.com/office/drawing/2014/main" id="{F7AE111C-6AE4-8D72-1BE1-DD66229615E3}"/>
              </a:ext>
            </a:extLst>
          </p:cNvPr>
          <p:cNvSpPr txBox="1">
            <a:spLocks/>
          </p:cNvSpPr>
          <p:nvPr/>
        </p:nvSpPr>
        <p:spPr>
          <a:xfrm>
            <a:off x="4565323" y="3278371"/>
            <a:ext cx="3664074" cy="634166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스타듀밸리의 인디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롤플레잉 장르를 참고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7DDE1D66-E5DB-FE71-89CB-FAD2CA62134D}"/>
              </a:ext>
            </a:extLst>
          </p:cNvPr>
          <p:cNvSpPr txBox="1">
            <a:spLocks/>
          </p:cNvSpPr>
          <p:nvPr/>
        </p:nvSpPr>
        <p:spPr>
          <a:xfrm>
            <a:off x="1134253" y="5541369"/>
            <a:ext cx="1637547" cy="191887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게임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“</a:t>
            </a:r>
            <a:r>
              <a:rPr lang="ko-KR" altLang="en-US" sz="800" dirty="0" err="1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스타듀밸리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3B5EAB12-3578-BAEF-524E-7E8C6C68B8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b="1" dirty="0">
                <a:latin typeface="+mn-lt"/>
              </a:rPr>
              <a:t>INTRODUCTION</a:t>
            </a:r>
            <a:r>
              <a:rPr lang="en-US" altLang="ko-KR" sz="800" dirty="0">
                <a:latin typeface="+mn-lt"/>
              </a:rPr>
              <a:t> | PLAY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4F2B19-C82A-C251-FA22-8A62CF11B387}"/>
              </a:ext>
            </a:extLst>
          </p:cNvPr>
          <p:cNvCxnSpPr>
            <a:cxnSpLocks/>
          </p:cNvCxnSpPr>
          <p:nvPr/>
        </p:nvCxnSpPr>
        <p:spPr>
          <a:xfrm>
            <a:off x="1225550" y="1014616"/>
            <a:ext cx="190629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981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1. INTRODUCTION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0272D074-86C7-3728-4E63-089AA973AA9D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2.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유사 게임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83F3F418-5700-FB57-6D6C-20726658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CA294E-51C6-A8FF-D71E-EE6F564D0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77" y="2948883"/>
            <a:ext cx="2977874" cy="2579226"/>
          </a:xfrm>
          <a:prstGeom prst="rect">
            <a:avLst/>
          </a:prstGeom>
        </p:spPr>
      </p:pic>
      <p:sp>
        <p:nvSpPr>
          <p:cNvPr id="12" name="텍스트 개체 틀 26">
            <a:extLst>
              <a:ext uri="{FF2B5EF4-FFF2-40B4-BE49-F238E27FC236}">
                <a16:creationId xmlns:a16="http://schemas.microsoft.com/office/drawing/2014/main" id="{EEC59F3A-4383-2F2D-A5C4-11801B0435CB}"/>
              </a:ext>
            </a:extLst>
          </p:cNvPr>
          <p:cNvSpPr txBox="1">
            <a:spLocks/>
          </p:cNvSpPr>
          <p:nvPr/>
        </p:nvSpPr>
        <p:spPr>
          <a:xfrm>
            <a:off x="1159875" y="2590107"/>
            <a:ext cx="29800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ko-KR" altLang="en-US" sz="1800" spc="3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가디언 테일즈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4" name="내용 개체 틀 6">
            <a:extLst>
              <a:ext uri="{FF2B5EF4-FFF2-40B4-BE49-F238E27FC236}">
                <a16:creationId xmlns:a16="http://schemas.microsoft.com/office/drawing/2014/main" id="{14FE46BC-1AD9-1B84-4CEC-8B70B7B75805}"/>
              </a:ext>
            </a:extLst>
          </p:cNvPr>
          <p:cNvSpPr txBox="1">
            <a:spLocks/>
          </p:cNvSpPr>
          <p:nvPr/>
        </p:nvSpPr>
        <p:spPr>
          <a:xfrm>
            <a:off x="4566096" y="3278371"/>
            <a:ext cx="3664074" cy="634166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rmAutofit fontScale="92500"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테일즈의 퍼즐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롤플레잉 장르를 참고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FAABECB9-B6FC-0CF4-34F1-9A9A8B21E694}"/>
              </a:ext>
            </a:extLst>
          </p:cNvPr>
          <p:cNvSpPr txBox="1">
            <a:spLocks/>
          </p:cNvSpPr>
          <p:nvPr/>
        </p:nvSpPr>
        <p:spPr>
          <a:xfrm>
            <a:off x="4565322" y="4365104"/>
            <a:ext cx="3664074" cy="994845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테일즈의 성향 시스템인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명성시스템을 구성하였다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6B064252-AC91-ACC8-CB9A-ABEC7BC5F110}"/>
              </a:ext>
            </a:extLst>
          </p:cNvPr>
          <p:cNvSpPr txBox="1">
            <a:spLocks/>
          </p:cNvSpPr>
          <p:nvPr/>
        </p:nvSpPr>
        <p:spPr>
          <a:xfrm>
            <a:off x="1159875" y="5528109"/>
            <a:ext cx="1755941" cy="191887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게임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“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테일즈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F312D6EB-FA6D-0A1C-FEB3-8B725EA1B0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b="1" dirty="0">
                <a:latin typeface="+mn-lt"/>
              </a:rPr>
              <a:t>INTRODUCTION</a:t>
            </a:r>
            <a:r>
              <a:rPr lang="en-US" altLang="ko-KR" sz="800" dirty="0">
                <a:latin typeface="+mn-lt"/>
              </a:rPr>
              <a:t> | PLAY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D25F1DC-F287-9797-54BC-075598B3C169}"/>
              </a:ext>
            </a:extLst>
          </p:cNvPr>
          <p:cNvCxnSpPr>
            <a:cxnSpLocks/>
          </p:cNvCxnSpPr>
          <p:nvPr/>
        </p:nvCxnSpPr>
        <p:spPr>
          <a:xfrm>
            <a:off x="1225550" y="1014616"/>
            <a:ext cx="190629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86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003123" y="2290776"/>
            <a:ext cx="6896100" cy="4162560"/>
          </a:xfrm>
          <a:noFill/>
        </p:spPr>
        <p:txBody>
          <a:bodyPr anchor="ctr">
            <a:norm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 중심으로 돌아가는 게임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퀘스트와 특정 순간에 나타나는 아이템들을 통해 스토리의 몰입감을 극대화한다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재화를 통해 배고픔을 관리하면서 퀘스트를 수행하도록 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명성이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높아질수록 결말로 빠르게 다가갈 수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수집 아이템들을 통해 결말로 이어지게 하도록 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1. INTRODUCTION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A1667B0B-B191-7811-191F-E864220CEA7D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3.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기획 의도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제목 5">
            <a:extLst>
              <a:ext uri="{FF2B5EF4-FFF2-40B4-BE49-F238E27FC236}">
                <a16:creationId xmlns:a16="http://schemas.microsoft.com/office/drawing/2014/main" id="{D0C6888A-3201-3A62-CBA6-E4298430D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B82B2BB3-122C-EC04-1FA2-B73156B482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b="1" dirty="0">
                <a:latin typeface="+mn-lt"/>
              </a:rPr>
              <a:t>INTRODUCTION</a:t>
            </a:r>
            <a:r>
              <a:rPr lang="en-US" altLang="ko-KR" sz="800" dirty="0">
                <a:latin typeface="+mn-lt"/>
              </a:rPr>
              <a:t> | PLAY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75BA71F-F3B6-C55F-5A38-FE7EE009ED86}"/>
              </a:ext>
            </a:extLst>
          </p:cNvPr>
          <p:cNvCxnSpPr>
            <a:cxnSpLocks/>
          </p:cNvCxnSpPr>
          <p:nvPr/>
        </p:nvCxnSpPr>
        <p:spPr>
          <a:xfrm>
            <a:off x="1225550" y="1014616"/>
            <a:ext cx="190629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689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noFill/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1. INTRODUCTION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6F47886A-C319-F72F-A38B-4C2A7E33F696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4.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스토리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8CD8E592-15FC-DEE9-6B11-CE15B81E42A4}"/>
              </a:ext>
            </a:extLst>
          </p:cNvPr>
          <p:cNvSpPr txBox="1">
            <a:spLocks/>
          </p:cNvSpPr>
          <p:nvPr/>
        </p:nvSpPr>
        <p:spPr>
          <a:xfrm>
            <a:off x="1123950" y="2290775"/>
            <a:ext cx="6896100" cy="4162559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예로부터 인간들은 천공에는 사람이 살 것이라고 믿었다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실제로 천공에는 생명체가 살았고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이들은 스스로 치엘론이라고 칭했다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인간이 번성하기 전부터 치엘론들은 왕국을 건설했다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이후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23XX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치엘론들의 왕국에서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왕의 피를 이은 첫째 왕자가 태어났으나 무지막지한 인성을 가졌다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왕자의 아비인 치엘론의 왕은 첫째 아들이 인성을 바꾸기 위해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방법으로 엄하게 다뤄봤지만 실패하였다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결국 왕은 별들의 도움을 받아 왕자를 인간계에 떨어트리기로 했고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왕자는 집으로 돌아가기 위한 자격을 위해 별들의 징표를 모으는 여정이다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제목 5">
            <a:extLst>
              <a:ext uri="{FF2B5EF4-FFF2-40B4-BE49-F238E27FC236}">
                <a16:creationId xmlns:a16="http://schemas.microsoft.com/office/drawing/2014/main" id="{5ECF9F1A-3985-495C-76D8-7337F9346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D90581D9-8D98-684B-652E-6EC53160D3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b="1" dirty="0">
                <a:latin typeface="+mn-lt"/>
              </a:rPr>
              <a:t>INTRODUCTION</a:t>
            </a:r>
            <a:r>
              <a:rPr lang="en-US" altLang="ko-KR" sz="800" dirty="0">
                <a:latin typeface="+mn-lt"/>
              </a:rPr>
              <a:t> | PLAY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368163-CA04-BBD6-5631-0BD4082A2128}"/>
              </a:ext>
            </a:extLst>
          </p:cNvPr>
          <p:cNvCxnSpPr>
            <a:cxnSpLocks/>
          </p:cNvCxnSpPr>
          <p:nvPr/>
        </p:nvCxnSpPr>
        <p:spPr>
          <a:xfrm>
            <a:off x="1225550" y="1014616"/>
            <a:ext cx="190629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956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8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조작키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40FF46-86A9-A5E4-8F2E-CFD128EE82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80668" y="3040636"/>
            <a:ext cx="2368715" cy="2217288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D3DCA6E1-DFBD-266D-DB13-439C8AE86770}"/>
              </a:ext>
            </a:extLst>
          </p:cNvPr>
          <p:cNvGrpSpPr/>
          <p:nvPr/>
        </p:nvGrpSpPr>
        <p:grpSpPr>
          <a:xfrm>
            <a:off x="553041" y="3120931"/>
            <a:ext cx="6075644" cy="2027908"/>
            <a:chOff x="553041" y="3120931"/>
            <a:chExt cx="6075644" cy="2027908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7EF35225-4F54-4E08-9A55-D27E2321AAD5}"/>
                </a:ext>
              </a:extLst>
            </p:cNvPr>
            <p:cNvGrpSpPr/>
            <p:nvPr/>
          </p:nvGrpSpPr>
          <p:grpSpPr>
            <a:xfrm>
              <a:off x="553041" y="3120931"/>
              <a:ext cx="6075644" cy="2027908"/>
              <a:chOff x="35528" y="2442780"/>
              <a:chExt cx="7200800" cy="201622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126FCF0D-7DA9-F1AE-65C6-57E63BB27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28" y="2442780"/>
                <a:ext cx="7200800" cy="2016223"/>
              </a:xfrm>
              <a:prstGeom prst="rect">
                <a:avLst/>
              </a:prstGeom>
            </p:spPr>
          </p:pic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11A1D451-053F-72C7-6491-B78041B935B8}"/>
                  </a:ext>
                </a:extLst>
              </p:cNvPr>
              <p:cNvSpPr/>
              <p:nvPr/>
            </p:nvSpPr>
            <p:spPr>
              <a:xfrm>
                <a:off x="846253" y="3156577"/>
                <a:ext cx="288000" cy="28800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3C168340-B2EA-A5C9-9552-A8D47BBDE153}"/>
                  </a:ext>
                </a:extLst>
              </p:cNvPr>
              <p:cNvSpPr/>
              <p:nvPr/>
            </p:nvSpPr>
            <p:spPr>
              <a:xfrm>
                <a:off x="86839" y="3141000"/>
                <a:ext cx="411731" cy="28800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14439369-C6A7-842B-F207-238D247E4A8A}"/>
                  </a:ext>
                </a:extLst>
              </p:cNvPr>
              <p:cNvSpPr/>
              <p:nvPr/>
            </p:nvSpPr>
            <p:spPr>
              <a:xfrm>
                <a:off x="1157609" y="3156577"/>
                <a:ext cx="288000" cy="28800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CE349369-5149-0B8E-9F96-505B45D89226}"/>
                  </a:ext>
                </a:extLst>
              </p:cNvPr>
              <p:cNvSpPr/>
              <p:nvPr/>
            </p:nvSpPr>
            <p:spPr>
              <a:xfrm>
                <a:off x="547240" y="3156577"/>
                <a:ext cx="288000" cy="28800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60C88328-3CA5-54A9-744E-FC3309AD26EE}"/>
                  </a:ext>
                </a:extLst>
              </p:cNvPr>
              <p:cNvSpPr/>
              <p:nvPr/>
            </p:nvSpPr>
            <p:spPr>
              <a:xfrm>
                <a:off x="395536" y="2826298"/>
                <a:ext cx="1810933" cy="287999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C855BEB8-C73C-74DC-FAAE-7161166125B9}"/>
                  </a:ext>
                </a:extLst>
              </p:cNvPr>
              <p:cNvSpPr/>
              <p:nvPr/>
            </p:nvSpPr>
            <p:spPr>
              <a:xfrm>
                <a:off x="1403648" y="4073809"/>
                <a:ext cx="2160240" cy="318569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98BD61A6-E049-4D85-A917-E741BC19DF5B}"/>
                  </a:ext>
                </a:extLst>
              </p:cNvPr>
              <p:cNvSpPr/>
              <p:nvPr/>
            </p:nvSpPr>
            <p:spPr>
              <a:xfrm>
                <a:off x="71532" y="2538298"/>
                <a:ext cx="288000" cy="28800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11B898CA-B9B6-9B57-D35A-0DD2BE2F69B8}"/>
                  </a:ext>
                </a:extLst>
              </p:cNvPr>
              <p:cNvSpPr/>
              <p:nvPr/>
            </p:nvSpPr>
            <p:spPr>
              <a:xfrm>
                <a:off x="683568" y="3465204"/>
                <a:ext cx="288000" cy="28800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CCEC04D6-B816-33E2-9C2E-4D4BF62DFDC9}"/>
                  </a:ext>
                </a:extLst>
              </p:cNvPr>
              <p:cNvSpPr/>
              <p:nvPr/>
            </p:nvSpPr>
            <p:spPr>
              <a:xfrm>
                <a:off x="1000612" y="3465204"/>
                <a:ext cx="288000" cy="28800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11479EAF-5FB4-220C-B037-CCD34EEF48B9}"/>
                  </a:ext>
                </a:extLst>
              </p:cNvPr>
              <p:cNvSpPr/>
              <p:nvPr/>
            </p:nvSpPr>
            <p:spPr>
              <a:xfrm>
                <a:off x="1309562" y="3465204"/>
                <a:ext cx="288000" cy="28800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205803C4-696C-7EE7-FE9B-9EDEA69420B3}"/>
                  </a:ext>
                </a:extLst>
              </p:cNvPr>
              <p:cNvSpPr/>
              <p:nvPr/>
            </p:nvSpPr>
            <p:spPr>
              <a:xfrm>
                <a:off x="2699792" y="3785809"/>
                <a:ext cx="288000" cy="28800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5518DD32-515C-630C-65E9-08F27373AA81}"/>
                  </a:ext>
                </a:extLst>
              </p:cNvPr>
              <p:cNvSpPr/>
              <p:nvPr/>
            </p:nvSpPr>
            <p:spPr>
              <a:xfrm>
                <a:off x="2699792" y="3156362"/>
                <a:ext cx="288000" cy="28800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13A4AC81-FD28-3878-6CF6-FAA89F8F5090}"/>
                  </a:ext>
                </a:extLst>
              </p:cNvPr>
              <p:cNvSpPr/>
              <p:nvPr/>
            </p:nvSpPr>
            <p:spPr>
              <a:xfrm>
                <a:off x="5172409" y="3785809"/>
                <a:ext cx="288000" cy="28800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00ABEA8-0041-B7C3-27A9-0D4D7F187D02}"/>
                  </a:ext>
                </a:extLst>
              </p:cNvPr>
              <p:cNvSpPr/>
              <p:nvPr/>
            </p:nvSpPr>
            <p:spPr>
              <a:xfrm>
                <a:off x="4867613" y="4104378"/>
                <a:ext cx="288000" cy="28800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806DAE12-A03F-AB9E-1D84-B587560BAF82}"/>
                  </a:ext>
                </a:extLst>
              </p:cNvPr>
              <p:cNvSpPr/>
              <p:nvPr/>
            </p:nvSpPr>
            <p:spPr>
              <a:xfrm>
                <a:off x="5185893" y="4099721"/>
                <a:ext cx="288000" cy="28800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564E8AC1-CDED-BE42-184F-EB56D0D436C0}"/>
                  </a:ext>
                </a:extLst>
              </p:cNvPr>
              <p:cNvSpPr/>
              <p:nvPr/>
            </p:nvSpPr>
            <p:spPr>
              <a:xfrm>
                <a:off x="5473893" y="4099721"/>
                <a:ext cx="288000" cy="28800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EB1BE05B-8A9D-80A3-8263-79770AD2A853}"/>
                </a:ext>
              </a:extLst>
            </p:cNvPr>
            <p:cNvSpPr/>
            <p:nvPr/>
          </p:nvSpPr>
          <p:spPr>
            <a:xfrm>
              <a:off x="2160170" y="4150422"/>
              <a:ext cx="242999" cy="28966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내용 개체 틀 6">
            <a:extLst>
              <a:ext uri="{FF2B5EF4-FFF2-40B4-BE49-F238E27FC236}">
                <a16:creationId xmlns:a16="http://schemas.microsoft.com/office/drawing/2014/main" id="{A071CF7B-0C00-02B7-02A9-6F228269895A}"/>
              </a:ext>
            </a:extLst>
          </p:cNvPr>
          <p:cNvSpPr txBox="1">
            <a:spLocks/>
          </p:cNvSpPr>
          <p:nvPr/>
        </p:nvSpPr>
        <p:spPr>
          <a:xfrm>
            <a:off x="552205" y="5161980"/>
            <a:ext cx="1832558" cy="191887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사용할 키보드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예시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071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조작키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0" name="내용 개체 틀 6">
            <a:extLst>
              <a:ext uri="{FF2B5EF4-FFF2-40B4-BE49-F238E27FC236}">
                <a16:creationId xmlns:a16="http://schemas.microsoft.com/office/drawing/2014/main" id="{DAC931EF-20DE-EFD0-EBD6-E16D1DCEED2D}"/>
              </a:ext>
            </a:extLst>
          </p:cNvPr>
          <p:cNvSpPr txBox="1">
            <a:spLocks/>
          </p:cNvSpPr>
          <p:nvPr/>
        </p:nvSpPr>
        <p:spPr>
          <a:xfrm>
            <a:off x="370470" y="3835232"/>
            <a:ext cx="4182771" cy="2690111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↑</a:t>
            </a:r>
            <a:r>
              <a:rPr lang="en-US" altLang="ko-KR" sz="1400" kern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kern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위로 </a:t>
            </a:r>
            <a:r>
              <a:rPr lang="en-US" altLang="ko-KR" sz="1400" kern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kern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칸</a:t>
            </a:r>
            <a:r>
              <a:rPr lang="ko-KR" altLang="en-US" sz="14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kern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</a:t>
            </a:r>
            <a:endParaRPr lang="en-US" altLang="ko-KR" sz="1400" kern="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왼쪽으로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칸 이동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↓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아래로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칸 이동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오른쪽으로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칸 이동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키보드 전용 옵션의 경우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WASD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 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방향키를 사용한다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포함 옵션의 경우 방향키 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WASD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키를 사용한다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4" name="내용 개체 틀 6">
            <a:extLst>
              <a:ext uri="{FF2B5EF4-FFF2-40B4-BE49-F238E27FC236}">
                <a16:creationId xmlns:a16="http://schemas.microsoft.com/office/drawing/2014/main" id="{1DD62184-5633-1D59-8A78-18FB1A7F3E75}"/>
              </a:ext>
            </a:extLst>
          </p:cNvPr>
          <p:cNvSpPr txBox="1">
            <a:spLocks/>
          </p:cNvSpPr>
          <p:nvPr/>
        </p:nvSpPr>
        <p:spPr>
          <a:xfrm>
            <a:off x="4781717" y="3835233"/>
            <a:ext cx="4182771" cy="2690110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클릭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스페이스 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상호작용 키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키보드 전용 옵션의 경우 마우스 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스페이스 바를 사용한다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포함 옵션의 경우 스페이스 바 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마우스를 사용한다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5D5CA9A-3F94-54E0-F9BA-9B98C9D9819D}"/>
              </a:ext>
            </a:extLst>
          </p:cNvPr>
          <p:cNvGrpSpPr/>
          <p:nvPr/>
        </p:nvGrpSpPr>
        <p:grpSpPr>
          <a:xfrm>
            <a:off x="4711742" y="2352093"/>
            <a:ext cx="4239833" cy="1421821"/>
            <a:chOff x="4724653" y="2260676"/>
            <a:chExt cx="4239833" cy="142182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FCE8240-8533-BAA8-537C-0D3844BFF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4653" y="2348345"/>
              <a:ext cx="1425266" cy="1334152"/>
            </a:xfrm>
            <a:prstGeom prst="rect">
              <a:avLst/>
            </a:prstGeom>
          </p:spPr>
        </p:pic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41181A37-9B2E-D98D-966F-66FE2DB5538D}"/>
                </a:ext>
              </a:extLst>
            </p:cNvPr>
            <p:cNvSpPr/>
            <p:nvPr/>
          </p:nvSpPr>
          <p:spPr>
            <a:xfrm>
              <a:off x="6931462" y="2804901"/>
              <a:ext cx="1815659" cy="347673"/>
            </a:xfrm>
            <a:prstGeom prst="roundRect">
              <a:avLst/>
            </a:prstGeom>
            <a:noFill/>
            <a:ln w="412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Space</a:t>
              </a:r>
              <a:endPara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620F9F-963B-B64A-6788-B5ECE4828A44}"/>
                </a:ext>
              </a:extLst>
            </p:cNvPr>
            <p:cNvSpPr txBox="1"/>
            <p:nvPr/>
          </p:nvSpPr>
          <p:spPr>
            <a:xfrm>
              <a:off x="6158921" y="2830755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OR</a:t>
              </a:r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E03725C-A1C2-65F6-1456-716B61111648}"/>
                </a:ext>
              </a:extLst>
            </p:cNvPr>
            <p:cNvSpPr/>
            <p:nvPr/>
          </p:nvSpPr>
          <p:spPr>
            <a:xfrm>
              <a:off x="4794627" y="2260676"/>
              <a:ext cx="4169859" cy="1421821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08D3B0D-9658-43FD-31FF-84E0FC857F2A}"/>
              </a:ext>
            </a:extLst>
          </p:cNvPr>
          <p:cNvGrpSpPr/>
          <p:nvPr/>
        </p:nvGrpSpPr>
        <p:grpSpPr>
          <a:xfrm>
            <a:off x="389848" y="2359244"/>
            <a:ext cx="4144013" cy="1407520"/>
            <a:chOff x="380076" y="2274978"/>
            <a:chExt cx="4144013" cy="1407520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B6399E7-E29F-0C6E-1EAF-B9120AD57E43}"/>
                </a:ext>
              </a:extLst>
            </p:cNvPr>
            <p:cNvGrpSpPr/>
            <p:nvPr/>
          </p:nvGrpSpPr>
          <p:grpSpPr>
            <a:xfrm>
              <a:off x="557957" y="2472135"/>
              <a:ext cx="1324101" cy="930613"/>
              <a:chOff x="557957" y="2472135"/>
              <a:chExt cx="1324101" cy="930613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6FF485D2-5918-E770-207B-0A2ECCD01A5E}"/>
                  </a:ext>
                </a:extLst>
              </p:cNvPr>
              <p:cNvSpPr/>
              <p:nvPr/>
            </p:nvSpPr>
            <p:spPr>
              <a:xfrm>
                <a:off x="1460795" y="2956670"/>
                <a:ext cx="421263" cy="446078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D</a:t>
                </a:r>
                <a:endPara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F84AD55B-E1B5-EE6F-1993-5D11A6843AAF}"/>
                  </a:ext>
                </a:extLst>
              </p:cNvPr>
              <p:cNvSpPr/>
              <p:nvPr/>
            </p:nvSpPr>
            <p:spPr>
              <a:xfrm>
                <a:off x="557957" y="2950533"/>
                <a:ext cx="421263" cy="446078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</a:t>
                </a: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6A5742ED-FCF1-3915-36CE-54AE5B7A6A3C}"/>
                  </a:ext>
                </a:extLst>
              </p:cNvPr>
              <p:cNvSpPr/>
              <p:nvPr/>
            </p:nvSpPr>
            <p:spPr>
              <a:xfrm>
                <a:off x="1008939" y="2950533"/>
                <a:ext cx="421263" cy="446078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</a:t>
                </a:r>
                <a:endPara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4D3C8430-F548-0D1F-D078-ED680A854F75}"/>
                  </a:ext>
                </a:extLst>
              </p:cNvPr>
              <p:cNvSpPr/>
              <p:nvPr/>
            </p:nvSpPr>
            <p:spPr>
              <a:xfrm>
                <a:off x="1009011" y="2472135"/>
                <a:ext cx="421263" cy="446078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W</a:t>
                </a:r>
                <a:endPara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3423AE2-534A-0769-023F-A58F0FE208D6}"/>
                </a:ext>
              </a:extLst>
            </p:cNvPr>
            <p:cNvGrpSpPr/>
            <p:nvPr/>
          </p:nvGrpSpPr>
          <p:grpSpPr>
            <a:xfrm>
              <a:off x="2920601" y="2479139"/>
              <a:ext cx="1324101" cy="930613"/>
              <a:chOff x="2920601" y="2479139"/>
              <a:chExt cx="1324101" cy="930613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C601EBDD-B1E4-A0D6-5D3B-4A5F5705E1F8}"/>
                  </a:ext>
                </a:extLst>
              </p:cNvPr>
              <p:cNvSpPr/>
              <p:nvPr/>
            </p:nvSpPr>
            <p:spPr>
              <a:xfrm>
                <a:off x="3823439" y="2963674"/>
                <a:ext cx="421263" cy="446078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→</a:t>
                </a: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7691A43A-31A3-D438-3853-33DCA7EFEC17}"/>
                  </a:ext>
                </a:extLst>
              </p:cNvPr>
              <p:cNvSpPr/>
              <p:nvPr/>
            </p:nvSpPr>
            <p:spPr>
              <a:xfrm>
                <a:off x="2920601" y="2957537"/>
                <a:ext cx="421263" cy="446078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←</a:t>
                </a:r>
                <a:endParaRPr lang="en-US" altLang="ko-KR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78ED5E1C-517C-99C8-DC78-FCF96D05A859}"/>
                  </a:ext>
                </a:extLst>
              </p:cNvPr>
              <p:cNvSpPr/>
              <p:nvPr/>
            </p:nvSpPr>
            <p:spPr>
              <a:xfrm>
                <a:off x="3371583" y="2957537"/>
                <a:ext cx="421263" cy="446078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↓</a:t>
                </a: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D4B7986C-7C27-0E3B-B5D5-204756D213E4}"/>
                  </a:ext>
                </a:extLst>
              </p:cNvPr>
              <p:cNvSpPr/>
              <p:nvPr/>
            </p:nvSpPr>
            <p:spPr>
              <a:xfrm>
                <a:off x="3371655" y="2479139"/>
                <a:ext cx="421263" cy="446078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↑</a:t>
                </a:r>
              </a:p>
            </p:txBody>
          </p:sp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B0F2DC1-0F7D-9302-5AEB-538CD1CF2CB7}"/>
                </a:ext>
              </a:extLst>
            </p:cNvPr>
            <p:cNvSpPr/>
            <p:nvPr/>
          </p:nvSpPr>
          <p:spPr>
            <a:xfrm>
              <a:off x="380076" y="2274978"/>
              <a:ext cx="4144013" cy="1407520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E1F2C20-9E4F-076A-82D0-5E0D1FF08B9F}"/>
                </a:ext>
              </a:extLst>
            </p:cNvPr>
            <p:cNvSpPr txBox="1"/>
            <p:nvPr/>
          </p:nvSpPr>
          <p:spPr>
            <a:xfrm>
              <a:off x="2152266" y="2830755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OR</a:t>
              </a:r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BD80839E-BCD2-6951-5FDC-B6D51F9DE7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C43960A-A456-D009-6BBB-95BD71436900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729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Opificio"/>
        <a:ea typeface="KoPub돋움체 Bold"/>
        <a:cs typeface=""/>
      </a:majorFont>
      <a:minorFont>
        <a:latin typeface="Opificio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2399</TotalTime>
  <Words>2480</Words>
  <Application>Microsoft Office PowerPoint</Application>
  <PresentationFormat>화면 슬라이드 쇼(4:3)</PresentationFormat>
  <Paragraphs>549</Paragraphs>
  <Slides>32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KoPub돋움체 Light</vt:lpstr>
      <vt:lpstr>Opificio</vt:lpstr>
      <vt:lpstr>나눔스퀘어 Bold</vt:lpstr>
      <vt:lpstr>Arial</vt:lpstr>
      <vt:lpstr>맑은 고딕</vt:lpstr>
      <vt:lpstr>Office 테마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 OF  STAR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이 세철</cp:lastModifiedBy>
  <cp:revision>143</cp:revision>
  <dcterms:created xsi:type="dcterms:W3CDTF">2015-05-21T00:18:11Z</dcterms:created>
  <dcterms:modified xsi:type="dcterms:W3CDTF">2023-05-21T22:23:30Z</dcterms:modified>
</cp:coreProperties>
</file>